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0"/>
  </p:notesMasterIdLst>
  <p:sldIdLst>
    <p:sldId id="257" r:id="rId3"/>
    <p:sldId id="345" r:id="rId4"/>
    <p:sldId id="256" r:id="rId5"/>
    <p:sldId id="263" r:id="rId6"/>
    <p:sldId id="290" r:id="rId7"/>
    <p:sldId id="298" r:id="rId8"/>
    <p:sldId id="339" r:id="rId9"/>
    <p:sldId id="340" r:id="rId10"/>
    <p:sldId id="341" r:id="rId11"/>
    <p:sldId id="342" r:id="rId12"/>
    <p:sldId id="343" r:id="rId13"/>
    <p:sldId id="344" r:id="rId14"/>
    <p:sldId id="360" r:id="rId15"/>
    <p:sldId id="291" r:id="rId16"/>
    <p:sldId id="318" r:id="rId17"/>
    <p:sldId id="348" r:id="rId18"/>
    <p:sldId id="346" r:id="rId19"/>
    <p:sldId id="349" r:id="rId20"/>
    <p:sldId id="347" r:id="rId21"/>
    <p:sldId id="350" r:id="rId22"/>
    <p:sldId id="351" r:id="rId23"/>
    <p:sldId id="338" r:id="rId24"/>
    <p:sldId id="292" r:id="rId25"/>
    <p:sldId id="293" r:id="rId26"/>
    <p:sldId id="352" r:id="rId27"/>
    <p:sldId id="353" r:id="rId28"/>
    <p:sldId id="354" r:id="rId29"/>
    <p:sldId id="356" r:id="rId30"/>
    <p:sldId id="355" r:id="rId31"/>
    <p:sldId id="357" r:id="rId32"/>
    <p:sldId id="359" r:id="rId33"/>
    <p:sldId id="358" r:id="rId34"/>
    <p:sldId id="361" r:id="rId35"/>
    <p:sldId id="320" r:id="rId36"/>
    <p:sldId id="362" r:id="rId37"/>
    <p:sldId id="321" r:id="rId38"/>
    <p:sldId id="363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A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41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1.221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371.00159"/>
      <inkml:brushProperty name="anchorY" value="741.91144"/>
      <inkml:brushProperty name="scaleFactor" value="0.5"/>
    </inkml:brush>
  </inkml:definitions>
  <inkml:trace contextRef="#ctx0" brushRef="#br0">432 0 24575,'0'0'0,"-2"5"0,-1 4 0,0 4 0,1 2 0,-2-1 0,0 0 0,0-2 0,-1 4 0,1-1 0,-5 1 0,1 2 0,-2-1 0,2 0 0,-1-1 0,2 1 0,-1 0 0,2 0 0,-4 1 0,-2-1 0,0 0 0,1-1 0,-3-3 0,3 1 0,0-3 0,1 0 0,1-3 0,3 1 0,-2 3 0,-3-2 0,1 1 0,-1 0 0,2 2 0,0-3 0,-4 2 0,0 1 0,1 1 0,1-3 0,2 1 0,-1-4 0,3 3 0,-3-2 0,1 2 0,-1-3 0,2 0 0,0-1 0,1 3 0,-1-1 0,2 1 0,-4-2 0,-1-2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5.48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7336.25977"/>
      <inkml:brushProperty name="anchorY" value="-3703.99878"/>
      <inkml:brushProperty name="scaleFactor" value="0.5"/>
    </inkml:brush>
  </inkml:definitions>
  <inkml:trace contextRef="#ctx0" brushRef="#br0">961 1062 24575,'0'0'0,"-2"0"0,-7 0 0,1-3 0,1-2 0,-2-3 0,2-5 0,-1 1 0,2-1 0,-2 0 0,-3 0 0,1-3 0,-1 2 0,2 1-1058,-1 3 1360,3 0-453,-4-2 151,0-4 0,-2-1 0,0-2 0,2 0-1147,-3 0 328,0 2 889,3-1-207,0 3 123,2 1-556,-2 1 733,-2-2-244,1-5 1002,-7-6-1184,2 0 394,-2-1-131,4 2-1147,-2 6 328,3 3-164,1 2 768,4-1 160,0 1 1,-1-1 54,-2-2 0,-2 0 0,2 1 0,0 0 0,0 4 0,3-2 0,-4 0 0,1 0 0,1 0 0,0 3 0,-3-2 0,0-3 0,0 2 0,-1-5 0,-5 0-212,0 0 273,4-1-92,-2 4-1115,1 1 326,1 1-163,2-1 2294,-3 0-1139,0-1-198,-4 1 121,0-2-95,1 3 0,4 0-1120,2 4 1440,-1 0-480,0-2-197,1 1 459,-1 0-153,-1 0 51,-1 1 0,1 1 0,3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6.00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5810.93213"/>
      <inkml:brushProperty name="anchorY" value="-2078.15625"/>
      <inkml:brushProperty name="scaleFactor" value="0.5"/>
    </inkml:brush>
  </inkml:definitions>
  <inkml:trace contextRef="#ctx0" brushRef="#br0">386 366 24575,'0'0'0,"0"-2"0,-3-2 0,0-3 0,0-4 0,-2 1 0,1 0 0,-3 1 0,2 0 0,-2 2 0,1-4 0,-4 2 0,1-1 0,-1 2 0,1-1 0,0 3 0,3-5 0,-5 3 0,2-2 0,-1 1 0,-1 3 0,3 0 0,-2 0 0,3 0 0,-4 1 0,2-5 0,-1 2 0,2-2 0,-1 2 0,2-1 0,-3 2 0,-1-1 0,-2 2 0,2-4 0,0 1 0,3-1 0,-4 2 0,3 0 0,-1 1 0,2-4 0,-1 2 0,-1 2 0,3-1 0,-5 2 0,3-1 0,-2 1 0,3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6.55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4861.82813"/>
      <inkml:brushProperty name="anchorY" value="-1148.28186"/>
      <inkml:brushProperty name="scaleFactor" value="0.5"/>
    </inkml:brush>
  </inkml:definitions>
  <inkml:trace contextRef="#ctx0" brushRef="#br0">1162 343 24575,'0'0'0,"-5"-3"0,-4 0 0,1-5 0,-5 0 0,0 1 0,-2-1 0,-2 2 0,0 1 0,2-1 0,2 1 0,0 1 0,-1-1 0,-1 1 0,0 0 0,2-3 0,2 0 0,-3 1 0,-1-2 0,1 2 0,-3 2 0,0-2 0,0 1 0,1 1 0,-4-1 0,0 1 0,-2-5 0,2 1 0,0 1 0,3-1 0,-1 2 0,-2-2 0,-2 2 0,1 2 0,2-5 0,1 2 0,-1 1-826,-1-1 1062,0 1-354,-1 1 118,2-1 0,0 2 0,0 0 0,1 1-1130,1 2 1453,-4-3-484,1 1 161,0-5 0,0 1 0,1 0 0,1 2 0,2 2 0,3-2 0,-1 1-477,1 1 613,-1 1-204,-2 0 68,-1 1 0,1-2 0,1 1 769,-6-1-989,2 1 330,-1 0-110,0 2 0,1-1 0,1-4 1145,-1-1-1472,1 1 1009,1 1-830,4 1 222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6.921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3136.41797"/>
      <inkml:brushProperty name="anchorY" value="-241.95625"/>
      <inkml:brushProperty name="scaleFactor" value="0.5"/>
    </inkml:brush>
  </inkml:definitions>
  <inkml:trace contextRef="#ctx0" brushRef="#br0">671 0 24575,'0'0'0,"-2"3"0,-4 0 0,-5 0 0,-2-1 0,-1-1 0,1 6 0,1-1 0,-3-1 0,1-1 0,-1 0 0,0-3 0,-2 3 0,0-1 0,0 0 0,-1-1 0,0-1 0,1 0 0,-4 0 0,1-1 0,0 0 0,0 0 0,0 2 0,2 1 0,2-1 0,-2 1 0,1-2 0,1 0 0,-2 0 0,1-1 0,0 0 0,1 0 0,-1 0 0,0 0 0,0 0 0,2 0 0,-3 0 0,2 0 0,-1 0 0,-1 0 0,1 0 0,0 0 0,4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7.521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901.63672"/>
      <inkml:brushProperty name="anchorY" value="256.12274"/>
      <inkml:brushProperty name="scaleFactor" value="0.5"/>
    </inkml:brush>
  </inkml:definitions>
  <inkml:trace contextRef="#ctx0" brushRef="#br0">665 0 24575,'0'0'0,"0"5"0,-2 1 0,-1 2 0,-5-1 0,-2-1 0,0 1 0,-1-2 0,-3 0 0,-1 3 0,0-1 0,0-1 0,-2-1 0,2 0 0,1 0 0,1-2 0,0 0 0,3 1 0,-2 0 0,-1-1 0,-1-1 0,-2 2 0,0-1 0,-1 0 0,2-1 0,-3 5 0,1 0 0,0-2 0,-1 3 0,0-2 0,1-1 0,4 0 0,1 0 0,-2-1 0,2 4 0,1-1 0,-1-1 0,3 1 0,-3-1 0,-1 1 0,0-1 0,2 2 0,0-3 0,-3 5 0,0 1 0,0 0 0,2-1 0,0-1 0,3 0 0,-2-2 0,2 3 0,-1-1 0,2 1 0,-1-2 0,2-2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53.20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671.92139"/>
      <inkml:brushProperty name="anchorY" value="483.33398"/>
      <inkml:brushProperty name="scaleFactor" value="0.5"/>
    </inkml:brush>
  </inkml:definitions>
  <inkml:trace contextRef="#ctx0" brushRef="#br0">41 15 24575,'0'0'0,"-2"0"0,-1 5 0,0 3 0,1 3 0,-5-1 0,1 3 0,0 2 0,1-1 0,2 1 0,1 2 0,1-1 0,1 1 0,0 1 0,0 0 0,3-3 0,0-2 0,0-1 0,2-2 0,-1 2 0,2-3 0,0 1 0,1-2 0,-1 1 0,4-2 0,2-2 0,0-2 0,5-1 0,-1-2 0,1 1 0,-3-4 0,-4-6 0,-1 1 0,-3-3 0,-1 0 0,-3-2 0,5 3 0,-2-3 0,1-1 0,-2 0 0,-2-2 0,0-1 0,-1 0 0,-1 1 0,-3 4 0,-2 3 0,-3 3 0,0 6 0,1 4 0,2 6 0,5 1 0,1-3 0,0-6 0,7-2 0,-1-5 0,0-2 0,-2-6 0,-1-2 0,-2 0 0,-1-4 0,-3 3 0,-1 1 0,-3 4 0,1 1 0,-2 2 0,-2 3 0,-4 2 0,-1 2 0,1 3 0,1 0 0,2 7 0,3 1 0,2 3 0,-2-2 0,0 4 0,2-1 0,1 1 0,1-1 0,2 3 0,0 0 0,1-1 0,3-3 0,0 2 0,2-3 0,3-3 0,4-3 0,2-3 0,-1-4 0,-3-4 0,0 0 0,-3-4 0,-2-3 0,-2-2 0,1 1 0,0 1 0,-1 0 0,-1-3 0,-1 0 0,-3 2 0,-3 3 0,-6 3 0,-2 3 0,-2 2 0,2 7 0,-2 1 0,3 3 0,0-1 0,3 1 0,2 1 0,3 3 0,2 2 0,1-2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54.86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247.66003"/>
      <inkml:brushProperty name="anchorY" value="-219.11885"/>
      <inkml:brushProperty name="scaleFactor" value="0.5"/>
    </inkml:brush>
  </inkml:definitions>
  <inkml:trace contextRef="#ctx0" brushRef="#br0">14 122 24575,'0'0'0,"0"-2"0,-3-2 0,1 4 0,-1 6 0,1 3 0,0 3 0,1 4 0,0 1 0,1 1 0,0-2 0,0 3 0,0-2 0,0 0 0,0 2 0,6-4 0,2-4 0,3-3 0,1-4 0,5-1 0,-1-3 0,1 0 0,2-1 0,-1 1 0,-1-1 0,0 0 0,-5-1 0,2-1 0,0 0 0,0 1 0,2 1 0,1 0 0,-1-2 0,0 0 0,1 0 0,0 1 0,0 0 0,1 1 0,-1 1 0,0-1 0,-3-1 0,-5-6 0,-2-3 0,-4-2 0,-2-1 0,-3-3 0,-1 0 0,-6 2 0,0 2 0,1-2 0,0 2 0,1 1 0,-1 3 0,2-1 0,-4 3 0,2 0 0,-2 1 0,-1 1 0,2-3 0,0 1 0,-4 1 0,-1 1 0,0 2 0,2 4 0,-2 1 0,2 3 0,3 3 0,1-1 0,1 2 0,3 4 0,1 1 0,1 0 0,2 4 0,0-1 0,0 0 0,0 0 0,1 1 0,-1-1 0,0 0 0,5-4 0,1 1 0,2-2 0,2-1 0,3-2 0,3-3 0,-1-2 0,1-2 0,2-2 0,-1 1 0,0-2 0,2 1 0,-4-6 0,-4-2 0,0-1 0,-4-1 0,1-3 0,-2-2 0,-2 0 0,-2 0 0,2 3 0,0-3 0,-2 1 0,0 0 0,-1-2 0,0-1 0,-1 1 0,0 0 0,0-2 0,-2 4 0,-1 0 0,-2 1 0,-6-2 0,-1 2 0,0 1 0,1 2 0,-4 3 0,0 3 0,-1 1 0,1 2 0,-2 1 0,0 1 0,1-1 0,-3 1 0,2-1 0,0 0 0,3 6 0,2 0 0,3 2 0,-2-1 0,2 1 0,-1-1 0,-1 4 0,3 1 0,-4-2 0,2 1 0,2 0 0,0 3 0,2 1 0,1 1 0,2 1 0,1 1 0,2-1 0,-1-1 0,7-3 0,0 1 0,2-3 0,2-2 0,-1-6 0,4-3 0,-3-4 0,1 0 0,-2-3 0,-3-2 0,-1-4 0,0 0 0,-1 1 0,-1-1 0,-1-3 0,-1 0 0,-1 0 0,1 1 0,-1-2 0,-1-1 0,1 2 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56.09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971.00806"/>
      <inkml:brushProperty name="anchorY" value="-721.39294"/>
      <inkml:brushProperty name="scaleFactor" value="0.5"/>
    </inkml:brush>
  </inkml:definitions>
  <inkml:trace contextRef="#ctx0" brushRef="#br0">0 747 24575,'0'0'0,"0"2"0,0 6 0,0 3 0,6-1 0,-1 2 0,4 0 0,0 3 0,3 0 0,3 1 0,0-3 0,-1-1 0,-1-3 0,2 3 0,0-3 0,-2 1 0,-1-2 0,-1-2 0,-2 0 0,3-1 0,1-1 0,-3 4 0,1-1 0,3-1 0,0 1 0,1-1 0,-1-2 0,3 2 0,0-1 0,0-2 0,1 0 0,0-1 0,-4 1 0,0 0 0,-2-1 0,3 0 0,0-1 0,0 0 0,-1-1 0,3 1 0,0-1 0,-1-1 0,3 1 0,-2 0 0,0 0 0,-1 0 0,2 0 0,-1 0 0,-1 0 0,2 0 0,0 0 0,-1 0 0,-1 0 0,1 0 0,0 0 0,-1 0 0,2 0 0,0 0 0,-1 0 0,-2 0 0,3 0 0,-1 0 0,-1 0 0,0 0 0,1 0 0,0 0 0,-1 0 0,3 0 0,-2 0 0,0 0 0,-1 0 0,1 0 0,0 0 0,0 0 0,1 0 0,-1 0 0,0 0 0,-1 0 0,1 0 0,0 0 0,0 0 0,1 0 0,-1 0 0,0 0 0,-1 0 0,1 0 0,-2-2 0,1-1 0,0 0 0,1 1 0,1 1 0,-1 0 0,-4-2 0,2 0 0,-1 0 0,1 1 0,-1 0 0,2 1 0,-3-5 0,1 1 0,-1-1 0,2 2 0,0 1 0,-2-2 0,-1 1 0,0 2 0,3-3 0,0 1 0,0 0 0,-3-4 0,3 1 0,-1-2 0,0-1 0,0 1 0,-3 0 0,3 1 0,-3-3 0,0 2 0,-2-1 0,-1 2 0,-1-1 0,1 2 0,-2-1 0,3 2 0,0-4 0,1 2 0,0-2 0,4 2 0,-1-1 0,-1 2 0,1-3 0,0 1 0,-3-1 0,3 2 0,-3-1 0,1 2 0,-3-1 0,1 2 0,3-4 0,1 1 0,-2 0 0,1 1 0,-3-1 0,0 2 0,-2-4 0,3 3 0,-1-2 0,1 1 0,0 1 0,5-2 0,-1-3 0,2-1 0,-3-1 0,-1 3 0,-3-3 0,2 1 0,-1-1 0,0 3 0,-2 1 0,-2-3 0,0 3 0,-1-1 0,-1 0 0,1 0 0,-1-3 0,0 0 0,-2 0 0,5 2 0,-1-2 0,0 1 0,-2 0 0,2-1 0,-2-1 0,0 0 0,1 2 0,0 1 0,-2-2 0,0 1 0,4 2 0,-1 0 0,0 0 0,-2-2 0,2 2 0,-2-1 0,0 1 0,1 2 0,0-2 0,-2-1 0,0-1 0,-2 1 0,0-4 0,0 1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1.732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374.46609"/>
      <inkml:brushProperty name="anchorY" value="686.43097"/>
      <inkml:brushProperty name="scaleFactor" value="0.5"/>
    </inkml:brush>
  </inkml:definitions>
  <inkml:trace contextRef="#ctx0" brushRef="#br0">1 1 24575,'0'0'0,"4"7"0,2 5 0,5 1 0,-1 4 0,1 1 0,-2 0 0,1-4 0,-3 2 0,4-1 0,-2-1 0,1 1 0,1 1 0,0 1 0,-1-1 0,2-3-1147,-2 1 328,1 0-94,1 1 1057,0-4-298,-3 0 154,4 3 0,0-3 0,-2 1 0,0-1-918,3 1 1181,0 3-395,1 1 132,0-3 0,2-1 0,-3 3-1146,0-3 819,-1 1 350,2-1 1030,0-3-233,-2 0-795,0 4 85,-2 1-83,4-3-1155,0 1 1450,0 2-483,2-2 161,-2 0 0,-1-2 0,-1-1 0,0 1 0,2 3 0,1-1 0,0 0 0,-1-3 0,-3 1 0,2-3 0,0-2 0,-3 4 0,0-2 563,3 2-724,0-2 242,-2 1-81,-1-1 0,1-2 0,-3 1 0,3-1 0,1-1 0,-3 3 0,1 0 0,3-1 1147,0 2-627,1-2-126,0-2-408,-3-1 1228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2.200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794.9408"/>
      <inkml:brushProperty name="anchorY" value="-643.37878"/>
      <inkml:brushProperty name="scaleFactor" value="0.5"/>
    </inkml:brush>
  </inkml:definitions>
  <inkml:trace contextRef="#ctx0" brushRef="#br0">1 1 24575,'0'0'0,"2"0"0,4 0 0,2 0 0,5 0 0,2 0 0,-2 2 0,0 1 0,2 2 0,1 0 0,-1 2 0,0-1 0,2 1 0,0 0 0,-1 3 0,3-1 0,-2-2 0,-2 1 0,-2-1 0,-1-3 0,-3 2 0,3-1 0,0-2 0,1 5 0,6 2 0,8 1 0,0-1 0,-1 1 0,-2-2 0,-1-3 0,-6 3-1112,-1-1 1430,-3 1-477,2-2 159,0-1 0,-2 1 0,-2-2-114,1-1 147,2 1-49,1-1 16,0-1 0,3 5 0,-1-1 0,0-1 0,-4 2 0,0-2 0,1-2 1106,-3 2-1422,1-1 474,0-2-158,0 5 119,3-1-153,0-1 51,-2-1-17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3.168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3146.44604"/>
      <inkml:brushProperty name="anchorY" value="-1520.06519"/>
      <inkml:brushProperty name="scaleFactor" value="0.5"/>
    </inkml:brush>
  </inkml:definitions>
  <inkml:trace contextRef="#ctx0" brushRef="#br0">1 0 24575,'0'0'0,"0"5"0,0 4 0,3-1 0,-1 1 0,1 2 0,5-1 0,-1 2 0,2 1 0,-1 1 0,1 0 0,-2 2 0,3-2 0,-1 0 0,-1-1 0,0-3 0,-2 2 0,1 1 0,-1 1 0,1-1 0,-1 4 0,4-4 0,-2 1 0,-1-1 0,1 2 0,1 1 0,-1-1 0,3 0 0,1 3 0,-1-2 0,0-2 0,-3-1 0,2-3 0,-4 2 0,0 0 0,2-2 0,-1 0 0,2-2 0,-2 1 0,2-2 0,-3 3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3.640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4010.43457"/>
      <inkml:brushProperty name="anchorY" value="-2583.17285"/>
      <inkml:brushProperty name="scaleFactor" value="0.5"/>
    </inkml:brush>
  </inkml:definitions>
  <inkml:trace contextRef="#ctx0" brushRef="#br0">1 1 24575,'0'0'0,"0"2"0,2 1 0,1 3 0,5-1 0,0 2 0,1 4 0,-1 2 0,2-2 0,-3 1 0,1-2 0,-2 2 0,4-2 0,-1 0 0,1-1 0,-2-1 0,1-1 0,-2 0 0,3-1 0,-1 4 0,1-1 0,-2 1 0,1-2 0,-2 1 0,0-3 0,-1 5 0,4-2 0,-1 1 0,1-2 0,-2 1 0,1-2 0,3-2 0,1 0 0,4 5 0,3 2 0,0 1 0,-1-1 0,1 2 0,-1-2 0,-4-1-1038,-1-2 1335,-2 0-445,3-2 148,-1-2 0,4 1 0,2-1 0,-3 3 0,-1 0 0,-1-1 0,-3-2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3.954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5116.90869"/>
      <inkml:brushProperty name="anchorY" value="-3565.67261"/>
      <inkml:brushProperty name="scaleFactor" value="0.5"/>
    </inkml:brush>
  </inkml:definitions>
  <inkml:trace contextRef="#ctx0" brushRef="#br0">0 0 24575,'0'0'0,"7"5"0,2 6 0,2 0 0,-2 2 0,2-3 0,-3 1 0,1 0 0,3 3 0,1-2 0,-2 0 0,1-2 0,-3 0 0,0 0 0,3-3 0,-1 5 0,0-3 0,-2 2-1147,0-3 1451,-1 1-461,2-2 153,1 3 4,2-1 0,-2 1 0,0-2 0,-3 1 0,3-3 0,1-1 0,-1 1 0,-1-1 0,4 4 0,0-1 0,1 1 0,0 0 1147,2-1-1450,-1-1 460,-2 4-154,-1-2-3,2-2 0,0 1 0,0-1 0,0-3 0,-4 2 0,3-2 0,0-1 0,0 0 0,-1-2 0,4 0 0,-4 2 0,1-1 0,-1 1 0,2-1 0,0 0-764,1-2 982,-1 6-327,2 0 109,0 0 0,5-2 0,-1-1 0,-1-1 0,-1-1-1147,1 0 328,-2-1 756,-1 2-1183,1 0 1154,0 1 39,-1-2-2,-4 1 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4.25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6577.7583"/>
      <inkml:brushProperty name="anchorY" value="-4565.49854"/>
      <inkml:brushProperty name="scaleFactor" value="0.5"/>
    </inkml:brush>
  </inkml:definitions>
  <inkml:trace contextRef="#ctx0" brushRef="#br0">0 0 24575,'0'0'0,"9"7"0,4 5 0,0 1 0,-1 5 0,2-3 0,-2 0 0,0-4 0,-3 0 0,0-3 0,-2 0 0,1-1 0,-2 2 0,4-1 0,-2 2 0,2-2 0,-2 1 0,1-3 0,3 0 0,-2-1 0,2 0 0,-3 4 0,0-1 0,1-1 0,-2 1 0,3-2 0,2-1 0,0-2 0,3-1 0,1-1 0,-1-1 0,0 0 0,-3-6 0,-4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4.664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7504.8335"/>
      <inkml:brushProperty name="anchorY" value="-5358.20166"/>
      <inkml:brushProperty name="scaleFactor" value="0.5"/>
    </inkml:brush>
  </inkml:definitions>
  <inkml:trace contextRef="#ctx0" brushRef="#br0">0 772 24575,'0'0'0,"0"-3"0,0-2 0,0-3 0,0-5 0,0-2 0,0-1 0,0-2 0,0 0 0,0 0 0,0 2 0,0-3 0,0 2 0,0 1 0,3 0 0,0-1 0,-1 0 0,1 1 0,4-2 0,-1-2 0,0 0 0,-1-1 0,1 1-1147,-1 2 976,-2-2 150,0 2-51,-2 1 72,2 1 0,0-2 0,0 2 0,-1-1 0,0-1 0,-1 1 0,-1 0-1147,3 4 1332,0 1-308,-1-2-292,0-1 528,0 1-169,-1 0 56,-1-3 0,1 0 0,-1 1 0,-1-2 0,1 0 0,5 1 0,1 1 0,-1-1 0,-1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3:53:45.04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8169.31152"/>
      <inkml:brushProperty name="anchorY" value="-5151.27637"/>
      <inkml:brushProperty name="scaleFactor" value="0.5"/>
    </inkml:brush>
  </inkml:definitions>
  <inkml:trace contextRef="#ctx0" brushRef="#br0">269 883 24575,'0'0'0,"0"-4"0,0-5 0,-3 0 0,0-1 0,1-3 0,-1-2 0,-4 3 0,1-1 0,0 1 0,-2-2 0,2-1 0,2-1 0,-2 1 0,1-2 0,2 0 0,-5 3 0,1 1 0,0-2-765,2 0 983,0 3-327,0 1 8,1-1 130,2-2-44,-2-1 15,0 0 0,1-3 0,-1 1 0,0 0 0,0 1 0,1-2 0,-4 4 0,1 0 0,0 1 0,1-2 0,0 0 0,0-1 0,2 2 0,-2-4 0,0 2 0,2-1 0,-5-4 0,1 1 0,0 0 0,2-1-1147,0 2 1225,0 1-170,2 2 56,-2-2 36,0 1 0,2 1 0,-2-5 0,0 1 0,2 1 0,0-2 0,-4 2 0,1 1 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D6993-253D-4D1B-8B67-E916A03D6BE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C7808-7470-45AC-9B3A-06FBBE66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9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8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67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16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in </a:t>
            </a:r>
            <a:r>
              <a:rPr lang="en-US" dirty="0" err="1"/>
              <a:t>open_read.c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8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in </a:t>
            </a:r>
            <a:r>
              <a:rPr lang="en-US" dirty="0" err="1"/>
              <a:t>open_read.c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71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in </a:t>
            </a:r>
            <a:r>
              <a:rPr lang="en-US" dirty="0" err="1"/>
              <a:t>open_read.c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7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045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 dirty="0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 dirty="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0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619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309843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4633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81427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6655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2775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030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88270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04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5696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4615-AC1A-3298-B9A9-0B9AD17D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013A0-19B6-DC34-B9DA-D2974BA32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D06EE-294B-366B-6404-ECC74005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A5F9-D1CA-4C7F-B32D-A303CA3DC29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55E35-8BA4-B6B8-849C-698C6F19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DF59-5D49-AE03-CC54-9977926D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98DD-E345-4408-9AEA-43E22054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0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074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886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1052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37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73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76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7527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2164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534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1" r:id="rId19"/>
    <p:sldLayoutId id="2147483682" r:id="rId2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742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46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3.png"/><Relationship Id="rId36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13.xml"/><Relationship Id="rId30" Type="http://schemas.openxmlformats.org/officeDocument/2006/relationships/image" Target="../media/image44.png"/><Relationship Id="rId35" Type="http://schemas.openxmlformats.org/officeDocument/2006/relationships/customXml" Target="../ink/ink17.xml"/><Relationship Id="rId8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F9C6955-A770-1EAC-06A1-04410D12B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83" y="698286"/>
            <a:ext cx="7795865" cy="546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A40E3-BEE1-3DDB-FFEA-B1EA945EFB4C}"/>
              </a:ext>
            </a:extLst>
          </p:cNvPr>
          <p:cNvSpPr txBox="1"/>
          <p:nvPr/>
        </p:nvSpPr>
        <p:spPr>
          <a:xfrm>
            <a:off x="8877348" y="1443841"/>
            <a:ext cx="2463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you can, try to think about what each of these values are at different lines. When you’ve thought about it, try it! (code in Slack)</a:t>
            </a:r>
          </a:p>
        </p:txBody>
      </p:sp>
    </p:spTree>
    <p:extLst>
      <p:ext uri="{BB962C8B-B14F-4D97-AF65-F5344CB8AC3E}">
        <p14:creationId xmlns:p14="http://schemas.microsoft.com/office/powerpoint/2010/main" val="33522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150A64-F6F8-7020-010F-37E6806B1B22}"/>
              </a:ext>
            </a:extLst>
          </p:cNvPr>
          <p:cNvGraphicFramePr>
            <a:graphicFrameLocks noGrp="1"/>
          </p:cNvGraphicFramePr>
          <p:nvPr/>
        </p:nvGraphicFramePr>
        <p:xfrm>
          <a:off x="7058043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9C56306-B46D-DE37-E36A-F40EAB41E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41309" y="1619643"/>
            <a:ext cx="498085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 num = 4;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num = 5;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int* </a:t>
            </a:r>
            <a:r>
              <a:rPr lang="en-US" alt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ddr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&amp;num;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6;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95045-FC6F-A642-D7C9-41FAE0A38DFC}"/>
              </a:ext>
            </a:extLst>
          </p:cNvPr>
          <p:cNvSpPr txBox="1"/>
          <p:nvPr/>
        </p:nvSpPr>
        <p:spPr>
          <a:xfrm>
            <a:off x="7058043" y="3759116"/>
            <a:ext cx="196272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0x1A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758E7-4CA7-ADAA-5597-A6348293D180}"/>
              </a:ext>
            </a:extLst>
          </p:cNvPr>
          <p:cNvSpPr txBox="1"/>
          <p:nvPr/>
        </p:nvSpPr>
        <p:spPr>
          <a:xfrm>
            <a:off x="6680598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803D1-9EAA-8070-2EA1-1A5CE3099C84}"/>
              </a:ext>
            </a:extLst>
          </p:cNvPr>
          <p:cNvSpPr/>
          <p:nvPr/>
        </p:nvSpPr>
        <p:spPr>
          <a:xfrm>
            <a:off x="1489552" y="2917585"/>
            <a:ext cx="794328" cy="89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5E52B8-F594-125A-E43F-EE94E1B83BF5}"/>
              </a:ext>
            </a:extLst>
          </p:cNvPr>
          <p:cNvSpPr/>
          <p:nvPr/>
        </p:nvSpPr>
        <p:spPr>
          <a:xfrm>
            <a:off x="2840935" y="3583170"/>
            <a:ext cx="1119910" cy="79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16A03A-A36F-B8E3-F5DB-AEAAEFB0FCE9}"/>
              </a:ext>
            </a:extLst>
          </p:cNvPr>
          <p:cNvGraphicFramePr>
            <a:graphicFrameLocks noGrp="1"/>
          </p:cNvGraphicFramePr>
          <p:nvPr/>
        </p:nvGraphicFramePr>
        <p:xfrm>
          <a:off x="9127884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0x1A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3358E2-41F8-360A-374B-2555D21E3A64}"/>
              </a:ext>
            </a:extLst>
          </p:cNvPr>
          <p:cNvSpPr txBox="1"/>
          <p:nvPr/>
        </p:nvSpPr>
        <p:spPr>
          <a:xfrm>
            <a:off x="9127884" y="3759116"/>
            <a:ext cx="196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0x2B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7BE1D-CBE9-899F-6943-3726A451D2CF}"/>
              </a:ext>
            </a:extLst>
          </p:cNvPr>
          <p:cNvSpPr txBox="1"/>
          <p:nvPr/>
        </p:nvSpPr>
        <p:spPr>
          <a:xfrm>
            <a:off x="8750439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3200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84A39DA0-C40D-37A3-45EC-5F5BD72DDCC3}"/>
              </a:ext>
            </a:extLst>
          </p:cNvPr>
          <p:cNvSpPr/>
          <p:nvPr/>
        </p:nvSpPr>
        <p:spPr>
          <a:xfrm rot="12563355">
            <a:off x="5016536" y="2512507"/>
            <a:ext cx="281709" cy="65851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5C4ED6-5AD7-B81F-9753-9DEB2C3F92B2}"/>
              </a:ext>
            </a:extLst>
          </p:cNvPr>
          <p:cNvSpPr/>
          <p:nvPr/>
        </p:nvSpPr>
        <p:spPr>
          <a:xfrm>
            <a:off x="1423666" y="3583169"/>
            <a:ext cx="1119910" cy="793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AA6C0-FB52-09B7-3DBC-2B101FC4B7DD}"/>
              </a:ext>
            </a:extLst>
          </p:cNvPr>
          <p:cNvSpPr txBox="1"/>
          <p:nvPr/>
        </p:nvSpPr>
        <p:spPr>
          <a:xfrm>
            <a:off x="4819578" y="2030777"/>
            <a:ext cx="3005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tamaran" panose="020B0604020202020204"/>
              </a:rPr>
              <a:t>get the address of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A6FE9EDF-D9EC-CA0D-959B-97346619627E}"/>
              </a:ext>
            </a:extLst>
          </p:cNvPr>
          <p:cNvSpPr/>
          <p:nvPr/>
        </p:nvSpPr>
        <p:spPr>
          <a:xfrm>
            <a:off x="1372481" y="4196969"/>
            <a:ext cx="339248" cy="66162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2888D-6D99-D455-C5B7-0AD7C3138763}"/>
              </a:ext>
            </a:extLst>
          </p:cNvPr>
          <p:cNvSpPr txBox="1"/>
          <p:nvPr/>
        </p:nvSpPr>
        <p:spPr>
          <a:xfrm>
            <a:off x="1241789" y="4855591"/>
            <a:ext cx="4318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tamaran" panose="020B0604020202020204"/>
              </a:rPr>
              <a:t>We use * to ‘dereference’ a pointer – to go to that location!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4B0AD6F-18FC-88B8-EA3E-A5567F717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215646"/>
              </p:ext>
            </p:extLst>
          </p:nvPr>
        </p:nvGraphicFramePr>
        <p:xfrm>
          <a:off x="7058043" y="2918044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22" name="Arrow: Up 21">
            <a:extLst>
              <a:ext uri="{FF2B5EF4-FFF2-40B4-BE49-F238E27FC236}">
                <a16:creationId xmlns:a16="http://schemas.microsoft.com/office/drawing/2014/main" id="{44369B49-E413-BFA8-7A71-078CC2E5DDFA}"/>
              </a:ext>
            </a:extLst>
          </p:cNvPr>
          <p:cNvSpPr/>
          <p:nvPr/>
        </p:nvSpPr>
        <p:spPr>
          <a:xfrm rot="16200000">
            <a:off x="8851145" y="3002656"/>
            <a:ext cx="339248" cy="66162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09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recap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150A64-F6F8-7020-010F-37E6806B1B22}"/>
              </a:ext>
            </a:extLst>
          </p:cNvPr>
          <p:cNvGraphicFramePr>
            <a:graphicFrameLocks noGrp="1"/>
          </p:cNvGraphicFramePr>
          <p:nvPr/>
        </p:nvGraphicFramePr>
        <p:xfrm>
          <a:off x="7058043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9C56306-B46D-DE37-E36A-F40EAB41E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07295" y="2133214"/>
            <a:ext cx="5178021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um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stores the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95045-FC6F-A642-D7C9-41FAE0A38DFC}"/>
              </a:ext>
            </a:extLst>
          </p:cNvPr>
          <p:cNvSpPr txBox="1"/>
          <p:nvPr/>
        </p:nvSpPr>
        <p:spPr>
          <a:xfrm>
            <a:off x="7058043" y="3759116"/>
            <a:ext cx="196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0x1A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758E7-4CA7-ADAA-5597-A6348293D180}"/>
              </a:ext>
            </a:extLst>
          </p:cNvPr>
          <p:cNvSpPr txBox="1"/>
          <p:nvPr/>
        </p:nvSpPr>
        <p:spPr>
          <a:xfrm>
            <a:off x="6680598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</a:t>
            </a:r>
            <a:endParaRPr lang="en-US" sz="3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16A03A-A36F-B8E3-F5DB-AEAAEFB0F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971333"/>
              </p:ext>
            </p:extLst>
          </p:nvPr>
        </p:nvGraphicFramePr>
        <p:xfrm>
          <a:off x="9127884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0x1A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3358E2-41F8-360A-374B-2555D21E3A64}"/>
              </a:ext>
            </a:extLst>
          </p:cNvPr>
          <p:cNvSpPr txBox="1"/>
          <p:nvPr/>
        </p:nvSpPr>
        <p:spPr>
          <a:xfrm>
            <a:off x="9127884" y="3759116"/>
            <a:ext cx="196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0x2B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7BE1D-CBE9-899F-6943-3726A451D2CF}"/>
              </a:ext>
            </a:extLst>
          </p:cNvPr>
          <p:cNvSpPr txBox="1"/>
          <p:nvPr/>
        </p:nvSpPr>
        <p:spPr>
          <a:xfrm>
            <a:off x="8750439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3200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4B0AD6F-18FC-88B8-EA3E-A5567F717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040208"/>
              </p:ext>
            </p:extLst>
          </p:nvPr>
        </p:nvGraphicFramePr>
        <p:xfrm>
          <a:off x="7058043" y="2918044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FE9C5345-CDB9-F2AB-BA2C-B69BBFAE6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295" y="3039761"/>
            <a:ext cx="4961520" cy="140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4000" dirty="0">
                <a:solidFill>
                  <a:schemeClr val="tx1"/>
                </a:solidFill>
                <a:latin typeface="Consolas" panose="020B0609020204030204" pitchFamily="49" charset="0"/>
              </a:rPr>
              <a:t>&amp;num </a:t>
            </a:r>
            <a:r>
              <a:rPr lang="en-US" altLang="en-US" sz="4000" dirty="0">
                <a:solidFill>
                  <a:schemeClr val="tx1"/>
                </a:solidFill>
              </a:rPr>
              <a:t>gets the address 	    of the variable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ED9F3-747C-1732-F2D5-159649AF708C}"/>
              </a:ext>
            </a:extLst>
          </p:cNvPr>
          <p:cNvSpPr/>
          <p:nvPr/>
        </p:nvSpPr>
        <p:spPr>
          <a:xfrm>
            <a:off x="1422881" y="2714667"/>
            <a:ext cx="794328" cy="89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989E28-4717-36E1-6F93-92B2C3443F8F}"/>
              </a:ext>
            </a:extLst>
          </p:cNvPr>
          <p:cNvSpPr/>
          <p:nvPr/>
        </p:nvSpPr>
        <p:spPr>
          <a:xfrm>
            <a:off x="1388668" y="3635433"/>
            <a:ext cx="1119910" cy="79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BDE099B-9085-ECEB-FA66-65D3416B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295" y="4308392"/>
            <a:ext cx="4961520" cy="140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4000" dirty="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4000" dirty="0" err="1">
                <a:solidFill>
                  <a:schemeClr val="tx1"/>
                </a:solidFill>
                <a:latin typeface="Consolas" panose="020B0609020204030204" pitchFamily="49" charset="0"/>
              </a:rPr>
              <a:t>addr</a:t>
            </a:r>
            <a:r>
              <a:rPr lang="en-US" altLang="en-US" sz="4000" dirty="0">
                <a:solidFill>
                  <a:schemeClr val="tx1"/>
                </a:solidFill>
              </a:rPr>
              <a:t>  goes to an                    	      address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4E6BEA-E3ED-99C0-DCBB-D0F2A991A0B3}"/>
              </a:ext>
            </a:extLst>
          </p:cNvPr>
          <p:cNvSpPr/>
          <p:nvPr/>
        </p:nvSpPr>
        <p:spPr>
          <a:xfrm>
            <a:off x="1483530" y="4881915"/>
            <a:ext cx="1346954" cy="87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6E5F5F8-73CD-2BD7-ADFA-C214A1D2805D}"/>
              </a:ext>
            </a:extLst>
          </p:cNvPr>
          <p:cNvSpPr/>
          <p:nvPr/>
        </p:nvSpPr>
        <p:spPr>
          <a:xfrm>
            <a:off x="8728809" y="3160434"/>
            <a:ext cx="655782" cy="33712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0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9FD3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  <p:bldP spid="15" grpId="0" animBg="1"/>
      <p:bldP spid="18" grpId="0" animBg="1"/>
      <p:bldP spid="19" grpId="0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Star balance trick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pic>
        <p:nvPicPr>
          <p:cNvPr id="14" name="Picture 1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97A9ABD-8736-7D50-71F6-4CE65AC9A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08" y="1626053"/>
            <a:ext cx="5334000" cy="4324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8E7789-17C5-6872-5C1E-DCD25A6DEE6E}"/>
              </a:ext>
            </a:extLst>
          </p:cNvPr>
          <p:cNvSpPr txBox="1"/>
          <p:nvPr/>
        </p:nvSpPr>
        <p:spPr>
          <a:xfrm>
            <a:off x="6920582" y="1971539"/>
            <a:ext cx="415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ddr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(int *)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b="1" dirty="0">
                <a:latin typeface="Consolas" panose="020B0609020204030204" pitchFamily="49" charset="0"/>
              </a:rPr>
              <a:t>*</a:t>
            </a:r>
            <a:r>
              <a:rPr lang="en-US" sz="2800" b="1" dirty="0" err="1">
                <a:latin typeface="Consolas" panose="020B0609020204030204" pitchFamily="49" charset="0"/>
              </a:rPr>
              <a:t>addr</a:t>
            </a:r>
            <a:r>
              <a:rPr lang="en-US" sz="2800" b="1" dirty="0">
                <a:latin typeface="Consolas" panose="020B0609020204030204" pitchFamily="49" charset="0"/>
              </a:rPr>
              <a:t> </a:t>
            </a:r>
            <a:r>
              <a:rPr lang="en-US" sz="2800" i="1" dirty="0">
                <a:latin typeface="Consolas" panose="020B0609020204030204" pitchFamily="49" charset="0"/>
              </a:rPr>
              <a:t>type: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</a:rPr>
              <a:t>*(int *)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b="1" dirty="0">
                <a:latin typeface="Consolas" panose="020B0609020204030204" pitchFamily="49" charset="0"/>
              </a:rPr>
              <a:t>*</a:t>
            </a:r>
            <a:r>
              <a:rPr lang="en-US" sz="2800" dirty="0">
                <a:latin typeface="Consolas" panose="020B0609020204030204" pitchFamily="49" charset="0"/>
              </a:rPr>
              <a:t> on either side </a:t>
            </a:r>
            <a:r>
              <a:rPr lang="en-US" sz="2800" b="1" dirty="0">
                <a:latin typeface="Consolas" panose="020B0609020204030204" pitchFamily="49" charset="0"/>
              </a:rPr>
              <a:t>cancel</a:t>
            </a:r>
            <a:r>
              <a:rPr lang="en-US" sz="2800" dirty="0">
                <a:latin typeface="Consolas" panose="020B0609020204030204" pitchFamily="49" charset="0"/>
              </a:rPr>
              <a:t>!</a:t>
            </a:r>
          </a:p>
          <a:p>
            <a:endParaRPr lang="en-US" sz="2800" dirty="0"/>
          </a:p>
          <a:p>
            <a:r>
              <a:rPr lang="en-US" sz="2800" b="1" dirty="0"/>
              <a:t>*</a:t>
            </a:r>
            <a:r>
              <a:rPr lang="en-US" sz="2800" b="1" dirty="0" err="1"/>
              <a:t>addr</a:t>
            </a:r>
            <a:r>
              <a:rPr lang="en-US" sz="2800" b="1" dirty="0"/>
              <a:t> </a:t>
            </a:r>
            <a:r>
              <a:rPr lang="en-US" sz="2800" i="1" dirty="0"/>
              <a:t>type:</a:t>
            </a:r>
            <a:r>
              <a:rPr lang="en-US" sz="2800" dirty="0"/>
              <a:t> </a:t>
            </a:r>
            <a:r>
              <a:rPr lang="en-US" sz="2800" b="1" dirty="0"/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129450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F9C6955-A770-1EAC-06A1-04410D12B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83" y="698286"/>
            <a:ext cx="7795865" cy="546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A40E3-BEE1-3DDB-FFEA-B1EA945EFB4C}"/>
              </a:ext>
            </a:extLst>
          </p:cNvPr>
          <p:cNvSpPr txBox="1"/>
          <p:nvPr/>
        </p:nvSpPr>
        <p:spPr>
          <a:xfrm>
            <a:off x="8905923" y="2315379"/>
            <a:ext cx="24635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 try this again and discuss with a partner what you think will be printed by this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05737-91B4-579E-EAE0-735AE3DB60FE}"/>
              </a:ext>
            </a:extLst>
          </p:cNvPr>
          <p:cNvSpPr txBox="1"/>
          <p:nvPr/>
        </p:nvSpPr>
        <p:spPr>
          <a:xfrm>
            <a:off x="8864455" y="1434078"/>
            <a:ext cx="2463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4124239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B49D9B1-F5E2-754A-2C4A-9B61543DD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Larger I/O!</a:t>
            </a:r>
          </a:p>
        </p:txBody>
      </p:sp>
    </p:spTree>
    <p:extLst>
      <p:ext uri="{BB962C8B-B14F-4D97-AF65-F5344CB8AC3E}">
        <p14:creationId xmlns:p14="http://schemas.microsoft.com/office/powerpoint/2010/main" val="2429977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39A67B8-EBCC-4AA7-558A-8560C05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files!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8A3D6-36C4-A13C-692D-F2BA7FF018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308AE3-DCDB-3D76-94D0-2B38AC46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935" y="2132271"/>
            <a:ext cx="2683398" cy="34381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90638D-B518-5D86-669E-1D92CFB63017}"/>
              </a:ext>
            </a:extLst>
          </p:cNvPr>
          <p:cNvSpPr txBox="1"/>
          <p:nvPr/>
        </p:nvSpPr>
        <p:spPr>
          <a:xfrm>
            <a:off x="8759306" y="1609051"/>
            <a:ext cx="15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hi.txt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7736F-7CAE-A114-8DC9-1DD6F0F4F7F3}"/>
              </a:ext>
            </a:extLst>
          </p:cNvPr>
          <p:cNvSpPr txBox="1"/>
          <p:nvPr/>
        </p:nvSpPr>
        <p:spPr>
          <a:xfrm>
            <a:off x="8759306" y="5470369"/>
            <a:ext cx="15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0x546</a:t>
            </a:r>
          </a:p>
        </p:txBody>
      </p:sp>
      <p:pic>
        <p:nvPicPr>
          <p:cNvPr id="24" name="Picture 23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5E9822-C058-0A53-CA3D-CF3E61793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05" y="1661253"/>
            <a:ext cx="6080488" cy="2961887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D0CC626-ED22-E32D-224E-11E44D7BB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61678"/>
              </p:ext>
            </p:extLst>
          </p:nvPr>
        </p:nvGraphicFramePr>
        <p:xfrm>
          <a:off x="3206128" y="5085184"/>
          <a:ext cx="1962726" cy="752828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7528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0x546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EDD0F9B-B4D8-F22D-8839-0525A58AA20E}"/>
              </a:ext>
            </a:extLst>
          </p:cNvPr>
          <p:cNvSpPr txBox="1"/>
          <p:nvPr/>
        </p:nvSpPr>
        <p:spPr>
          <a:xfrm>
            <a:off x="825638" y="5147204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endParaRPr lang="en-US" sz="32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32C3EFB-60B5-7780-71D9-68F4C581179A}"/>
              </a:ext>
            </a:extLst>
          </p:cNvPr>
          <p:cNvSpPr/>
          <p:nvPr/>
        </p:nvSpPr>
        <p:spPr>
          <a:xfrm>
            <a:off x="5176982" y="2452823"/>
            <a:ext cx="3149600" cy="3121660"/>
          </a:xfrm>
          <a:custGeom>
            <a:avLst/>
            <a:gdLst>
              <a:gd name="connsiteX0" fmla="*/ 0 w 3149600"/>
              <a:gd name="connsiteY0" fmla="*/ 2941213 h 3121660"/>
              <a:gd name="connsiteX1" fmla="*/ 2295236 w 3149600"/>
              <a:gd name="connsiteY1" fmla="*/ 2950450 h 3121660"/>
              <a:gd name="connsiteX2" fmla="*/ 2373745 w 3149600"/>
              <a:gd name="connsiteY2" fmla="*/ 1140122 h 3121660"/>
              <a:gd name="connsiteX3" fmla="*/ 2743200 w 3149600"/>
              <a:gd name="connsiteY3" fmla="*/ 110268 h 3121660"/>
              <a:gd name="connsiteX4" fmla="*/ 3149600 w 3149600"/>
              <a:gd name="connsiteY4" fmla="*/ 77941 h 31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600" h="3121660">
                <a:moveTo>
                  <a:pt x="0" y="2941213"/>
                </a:moveTo>
                <a:cubicBezTo>
                  <a:pt x="949806" y="3095922"/>
                  <a:pt x="1899612" y="3250632"/>
                  <a:pt x="2295236" y="2950450"/>
                </a:cubicBezTo>
                <a:cubicBezTo>
                  <a:pt x="2690860" y="2650268"/>
                  <a:pt x="2299084" y="1613486"/>
                  <a:pt x="2373745" y="1140122"/>
                </a:cubicBezTo>
                <a:cubicBezTo>
                  <a:pt x="2448406" y="666758"/>
                  <a:pt x="2613891" y="287298"/>
                  <a:pt x="2743200" y="110268"/>
                </a:cubicBezTo>
                <a:cubicBezTo>
                  <a:pt x="2872509" y="-66762"/>
                  <a:pt x="3011054" y="5589"/>
                  <a:pt x="3149600" y="7794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3465105-DF82-D861-64A1-7632CBC4BE01}"/>
              </a:ext>
            </a:extLst>
          </p:cNvPr>
          <p:cNvSpPr/>
          <p:nvPr/>
        </p:nvSpPr>
        <p:spPr>
          <a:xfrm>
            <a:off x="8265256" y="2452823"/>
            <a:ext cx="138907" cy="144603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6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39A67B8-EBCC-4AA7-558A-8560C05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files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8A3D6-36C4-A13C-692D-F2BA7FF018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90638D-B518-5D86-669E-1D92CFB63017}"/>
              </a:ext>
            </a:extLst>
          </p:cNvPr>
          <p:cNvSpPr txBox="1"/>
          <p:nvPr/>
        </p:nvSpPr>
        <p:spPr>
          <a:xfrm>
            <a:off x="7355048" y="1609051"/>
            <a:ext cx="15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hi.txt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7736F-7CAE-A114-8DC9-1DD6F0F4F7F3}"/>
              </a:ext>
            </a:extLst>
          </p:cNvPr>
          <p:cNvSpPr txBox="1"/>
          <p:nvPr/>
        </p:nvSpPr>
        <p:spPr>
          <a:xfrm>
            <a:off x="7355048" y="5470369"/>
            <a:ext cx="15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0x546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895BC-6B07-5258-42E8-7DA486E4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00" y="2048914"/>
            <a:ext cx="2719297" cy="347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F247E-6907-B0D2-50CA-7158B79F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94" y="2132271"/>
            <a:ext cx="2683398" cy="3438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D22E5-DF38-A180-3AA4-E46EA0DE86E2}"/>
              </a:ext>
            </a:extLst>
          </p:cNvPr>
          <p:cNvSpPr txBox="1"/>
          <p:nvPr/>
        </p:nvSpPr>
        <p:spPr>
          <a:xfrm>
            <a:off x="3108065" y="1609051"/>
            <a:ext cx="15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hi.txt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18D06-59C0-880D-6995-17D7B8F2A62B}"/>
              </a:ext>
            </a:extLst>
          </p:cNvPr>
          <p:cNvSpPr txBox="1"/>
          <p:nvPr/>
        </p:nvSpPr>
        <p:spPr>
          <a:xfrm>
            <a:off x="3108065" y="5470369"/>
            <a:ext cx="15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0x546</a:t>
            </a:r>
          </a:p>
        </p:txBody>
      </p:sp>
    </p:spTree>
    <p:extLst>
      <p:ext uri="{BB962C8B-B14F-4D97-AF65-F5344CB8AC3E}">
        <p14:creationId xmlns:p14="http://schemas.microsoft.com/office/powerpoint/2010/main" val="65886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39A67B8-EBCC-4AA7-558A-8560C05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files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8A3D6-36C4-A13C-692D-F2BA7FF018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E2821-134F-F0AE-55BA-2D470CD1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67" y="1843022"/>
            <a:ext cx="10091319" cy="765548"/>
          </a:xfrm>
          <a:prstGeom prst="rect">
            <a:avLst/>
          </a:prstGeom>
          <a:ln w="76200">
            <a:solidFill>
              <a:srgbClr val="96A2AB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F28A1B13-D87A-72E3-B3AA-79713A263BCD}"/>
              </a:ext>
            </a:extLst>
          </p:cNvPr>
          <p:cNvSpPr/>
          <p:nvPr/>
        </p:nvSpPr>
        <p:spPr>
          <a:xfrm>
            <a:off x="9633479" y="2828024"/>
            <a:ext cx="586510" cy="95134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113C2-FD2D-2895-8046-41B980DAE839}"/>
              </a:ext>
            </a:extLst>
          </p:cNvPr>
          <p:cNvSpPr txBox="1"/>
          <p:nvPr/>
        </p:nvSpPr>
        <p:spPr>
          <a:xfrm>
            <a:off x="8919970" y="3950242"/>
            <a:ext cx="2013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tamaran" panose="020B0604020202020204"/>
              </a:rPr>
              <a:t>The file we want to read from!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B7EEE75-A414-CC53-8230-12F54E441510}"/>
              </a:ext>
            </a:extLst>
          </p:cNvPr>
          <p:cNvSpPr/>
          <p:nvPr/>
        </p:nvSpPr>
        <p:spPr>
          <a:xfrm>
            <a:off x="5148564" y="2828024"/>
            <a:ext cx="586510" cy="951345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F132E-A597-BF47-E3E6-2716BAE1B387}"/>
              </a:ext>
            </a:extLst>
          </p:cNvPr>
          <p:cNvSpPr txBox="1"/>
          <p:nvPr/>
        </p:nvSpPr>
        <p:spPr>
          <a:xfrm>
            <a:off x="4435055" y="3950242"/>
            <a:ext cx="2013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tamaran" panose="020B0604020202020204"/>
              </a:rPr>
              <a:t>The size (in bytes) of chunks we want to read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D9685EBA-53B1-5D50-8671-D512E0634A2A}"/>
              </a:ext>
            </a:extLst>
          </p:cNvPr>
          <p:cNvSpPr/>
          <p:nvPr/>
        </p:nvSpPr>
        <p:spPr>
          <a:xfrm>
            <a:off x="7428344" y="2828024"/>
            <a:ext cx="586510" cy="951345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119BE-00F4-73F5-39FE-ED64B4357580}"/>
              </a:ext>
            </a:extLst>
          </p:cNvPr>
          <p:cNvSpPr txBox="1"/>
          <p:nvPr/>
        </p:nvSpPr>
        <p:spPr>
          <a:xfrm>
            <a:off x="6714835" y="3950242"/>
            <a:ext cx="2013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tamaran" panose="020B0604020202020204"/>
              </a:rPr>
              <a:t>The number of chunks to read</a:t>
            </a: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291E6D18-27C7-5FD5-B30E-8C2F4E07287C}"/>
              </a:ext>
            </a:extLst>
          </p:cNvPr>
          <p:cNvSpPr/>
          <p:nvPr/>
        </p:nvSpPr>
        <p:spPr>
          <a:xfrm rot="5400000">
            <a:off x="6380666" y="3446540"/>
            <a:ext cx="290946" cy="3954931"/>
          </a:xfrm>
          <a:prstGeom prst="rightBracket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5D5EB-F242-AB2B-A7F8-6C6F4476CECD}"/>
              </a:ext>
            </a:extLst>
          </p:cNvPr>
          <p:cNvSpPr txBox="1"/>
          <p:nvPr/>
        </p:nvSpPr>
        <p:spPr>
          <a:xfrm>
            <a:off x="1190719" y="5647863"/>
            <a:ext cx="694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tamaran" panose="020B0604020202020204"/>
              </a:rPr>
              <a:t>Desired read size:    </a:t>
            </a:r>
            <a:r>
              <a:rPr lang="en-US" sz="3600" b="1" dirty="0">
                <a:solidFill>
                  <a:srgbClr val="C00000"/>
                </a:solidFill>
                <a:latin typeface="Catamaran" panose="020B0604020202020204"/>
              </a:rPr>
              <a:t>size *  </a:t>
            </a:r>
            <a:r>
              <a:rPr lang="en-US" sz="3600" b="1" dirty="0" err="1">
                <a:solidFill>
                  <a:srgbClr val="C00000"/>
                </a:solidFill>
                <a:latin typeface="Catamaran" panose="020B0604020202020204"/>
              </a:rPr>
              <a:t>nmemb</a:t>
            </a:r>
            <a:endParaRPr lang="en-US" sz="3600" b="1" dirty="0">
              <a:solidFill>
                <a:srgbClr val="C00000"/>
              </a:solidFill>
              <a:latin typeface="Catamaran" panose="020B0604020202020204"/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25BADB14-CADF-9774-9B9A-691F3D7BBF3D}"/>
              </a:ext>
            </a:extLst>
          </p:cNvPr>
          <p:cNvSpPr/>
          <p:nvPr/>
        </p:nvSpPr>
        <p:spPr>
          <a:xfrm>
            <a:off x="3236684" y="2828024"/>
            <a:ext cx="586510" cy="95134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FE5AE8-74BE-69B8-9F7E-495C95370CA9}"/>
              </a:ext>
            </a:extLst>
          </p:cNvPr>
          <p:cNvSpPr txBox="1"/>
          <p:nvPr/>
        </p:nvSpPr>
        <p:spPr>
          <a:xfrm>
            <a:off x="2523175" y="3950242"/>
            <a:ext cx="2013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tamaran" panose="020B0604020202020204"/>
              </a:rPr>
              <a:t>Location to store what we found</a:t>
            </a:r>
          </a:p>
        </p:txBody>
      </p:sp>
    </p:spTree>
    <p:extLst>
      <p:ext uri="{BB962C8B-B14F-4D97-AF65-F5344CB8AC3E}">
        <p14:creationId xmlns:p14="http://schemas.microsoft.com/office/powerpoint/2010/main" val="33870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/>
      <p:bldP spid="6" grpId="1"/>
      <p:bldP spid="6" grpId="2"/>
      <p:bldP spid="8" grpId="0" animBg="1"/>
      <p:bldP spid="8" grpId="1" animBg="1"/>
      <p:bldP spid="8" grpId="2" animBg="1"/>
      <p:bldP spid="10" grpId="0"/>
      <p:bldP spid="10" grpId="1"/>
      <p:bldP spid="10" grpId="2"/>
      <p:bldP spid="11" grpId="0" animBg="1"/>
      <p:bldP spid="11" grpId="1" animBg="1"/>
      <p:bldP spid="11" grpId="2" animBg="1"/>
      <p:bldP spid="12" grpId="0"/>
      <p:bldP spid="12" grpId="1"/>
      <p:bldP spid="12" grpId="2"/>
      <p:bldP spid="13" grpId="0" animBg="1"/>
      <p:bldP spid="13" grpId="1" animBg="1"/>
      <p:bldP spid="14" grpId="0"/>
      <p:bldP spid="14" grpId="1"/>
      <p:bldP spid="16" grpId="0" animBg="1"/>
      <p:bldP spid="16" grpId="1" animBg="1"/>
      <p:bldP spid="16" grpId="2" animBg="1"/>
      <p:bldP spid="17" grpId="0"/>
      <p:bldP spid="17" grpId="1"/>
      <p:bldP spid="1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39A67B8-EBCC-4AA7-558A-8560C05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files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8A3D6-36C4-A13C-692D-F2BA7FF018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E2821-134F-F0AE-55BA-2D470CD1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67" y="1843022"/>
            <a:ext cx="10091319" cy="765548"/>
          </a:xfrm>
          <a:prstGeom prst="rect">
            <a:avLst/>
          </a:prstGeom>
          <a:ln w="76200">
            <a:solidFill>
              <a:srgbClr val="96A2AB"/>
            </a:solidFill>
          </a:ln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4A3BB131-2D77-477F-38CC-518244F98AD1}"/>
              </a:ext>
            </a:extLst>
          </p:cNvPr>
          <p:cNvSpPr/>
          <p:nvPr/>
        </p:nvSpPr>
        <p:spPr>
          <a:xfrm rot="18857722">
            <a:off x="2101666" y="2777547"/>
            <a:ext cx="586510" cy="1097171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7B006-09B2-0E0A-28D8-C4E8161DCCE4}"/>
              </a:ext>
            </a:extLst>
          </p:cNvPr>
          <p:cNvSpPr txBox="1"/>
          <p:nvPr/>
        </p:nvSpPr>
        <p:spPr>
          <a:xfrm>
            <a:off x="2523174" y="3950242"/>
            <a:ext cx="5767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Returns the number of </a:t>
            </a:r>
            <a:r>
              <a:rPr lang="en-US" sz="3200" b="1" dirty="0">
                <a:latin typeface="Catamaran" panose="020B0604020202020204"/>
              </a:rPr>
              <a:t>chunks</a:t>
            </a:r>
            <a:r>
              <a:rPr lang="en-US" sz="3200" dirty="0">
                <a:latin typeface="Catamaran" panose="020B0604020202020204"/>
              </a:rPr>
              <a:t> that were read successfully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81D32-7150-30BA-10EE-23CFC637CE72}"/>
              </a:ext>
            </a:extLst>
          </p:cNvPr>
          <p:cNvSpPr txBox="1"/>
          <p:nvPr/>
        </p:nvSpPr>
        <p:spPr>
          <a:xfrm>
            <a:off x="3212475" y="5113029"/>
            <a:ext cx="576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tamaran" panose="020B0604020202020204"/>
              </a:rPr>
              <a:t>(not the number of bytes, unless size = 1)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E95994B7-573D-6F04-BA43-67402D14FE1E}"/>
              </a:ext>
            </a:extLst>
          </p:cNvPr>
          <p:cNvSpPr/>
          <p:nvPr/>
        </p:nvSpPr>
        <p:spPr>
          <a:xfrm rot="2364869">
            <a:off x="7269942" y="2694384"/>
            <a:ext cx="414927" cy="1097171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BAFB38-FB10-0F48-F82E-33F12CFD3EDE}"/>
              </a:ext>
            </a:extLst>
          </p:cNvPr>
          <p:cNvSpPr txBox="1"/>
          <p:nvPr/>
        </p:nvSpPr>
        <p:spPr>
          <a:xfrm>
            <a:off x="7754719" y="3042914"/>
            <a:ext cx="2957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tamaran" panose="020B0604020202020204"/>
              </a:rPr>
              <a:t>must return &lt;= </a:t>
            </a:r>
            <a:r>
              <a:rPr lang="en-US" sz="2000" i="1" dirty="0" err="1">
                <a:latin typeface="Catamaran" panose="020B0604020202020204"/>
              </a:rPr>
              <a:t>nmemb</a:t>
            </a:r>
            <a:endParaRPr lang="en-US" sz="2000" i="1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2684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39A67B8-EBCC-4AA7-558A-8560C05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file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8A3D6-36C4-A13C-692D-F2BA7FF018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308AE3-DCDB-3D76-94D0-2B38AC4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935" y="2132271"/>
            <a:ext cx="2683398" cy="34381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90638D-B518-5D86-669E-1D92CFB63017}"/>
              </a:ext>
            </a:extLst>
          </p:cNvPr>
          <p:cNvSpPr txBox="1"/>
          <p:nvPr/>
        </p:nvSpPr>
        <p:spPr>
          <a:xfrm>
            <a:off x="8759306" y="1609051"/>
            <a:ext cx="15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hi.txt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7736F-7CAE-A114-8DC9-1DD6F0F4F7F3}"/>
              </a:ext>
            </a:extLst>
          </p:cNvPr>
          <p:cNvSpPr txBox="1"/>
          <p:nvPr/>
        </p:nvSpPr>
        <p:spPr>
          <a:xfrm>
            <a:off x="8759306" y="5470369"/>
            <a:ext cx="15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0x546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750EB80-2824-29D5-C2AC-A78C13A23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55" y="1475615"/>
            <a:ext cx="6494019" cy="47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6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inters and References in C++">
            <a:extLst>
              <a:ext uri="{FF2B5EF4-FFF2-40B4-BE49-F238E27FC236}">
                <a16:creationId xmlns:a16="http://schemas.microsoft.com/office/drawing/2014/main" id="{EF670B65-1F26-F04E-E937-CFF84582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25" y="1166812"/>
            <a:ext cx="50006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91924-466F-783B-DC1F-EE9E5040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29" y="1166812"/>
            <a:ext cx="3490133" cy="452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39A67B8-EBCC-4AA7-558A-8560C05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from a file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8A3D6-36C4-A13C-692D-F2BA7FF018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90638D-B518-5D86-669E-1D92CFB63017}"/>
              </a:ext>
            </a:extLst>
          </p:cNvPr>
          <p:cNvSpPr txBox="1"/>
          <p:nvPr/>
        </p:nvSpPr>
        <p:spPr>
          <a:xfrm>
            <a:off x="8708765" y="1609051"/>
            <a:ext cx="168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output.txt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7736F-7CAE-A114-8DC9-1DD6F0F4F7F3}"/>
              </a:ext>
            </a:extLst>
          </p:cNvPr>
          <p:cNvSpPr txBox="1"/>
          <p:nvPr/>
        </p:nvSpPr>
        <p:spPr>
          <a:xfrm>
            <a:off x="8759306" y="5470369"/>
            <a:ext cx="15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/>
              </a:rPr>
              <a:t>0xF29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8FD1478-6020-BC95-C8C0-1B94A0355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88" y="1508827"/>
            <a:ext cx="7059032" cy="4591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9F9B9-6B1D-957B-CE54-AA1EF403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894" y="2132271"/>
            <a:ext cx="2518369" cy="3250898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B19EAF5-188C-DEAD-C4A0-55DE770359A6}"/>
              </a:ext>
            </a:extLst>
          </p:cNvPr>
          <p:cNvSpPr/>
          <p:nvPr/>
        </p:nvSpPr>
        <p:spPr>
          <a:xfrm>
            <a:off x="4119563" y="5383169"/>
            <a:ext cx="695325" cy="94773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60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39A67B8-EBCC-4AA7-558A-8560C05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file opens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8A3D6-36C4-A13C-692D-F2BA7FF018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Files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C5415B9-7482-DB1A-377D-3FB856D6B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2" y="1475232"/>
            <a:ext cx="5172010" cy="4863999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D9487CA6-8C67-3E26-2CBB-A1B12323220A}"/>
              </a:ext>
            </a:extLst>
          </p:cNvPr>
          <p:cNvSpPr/>
          <p:nvPr/>
        </p:nvSpPr>
        <p:spPr>
          <a:xfrm>
            <a:off x="5724525" y="3700464"/>
            <a:ext cx="528637" cy="1243012"/>
          </a:xfrm>
          <a:prstGeom prst="rightBracket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7C562-6D6D-6C4B-7B2E-9B86854607C6}"/>
              </a:ext>
            </a:extLst>
          </p:cNvPr>
          <p:cNvSpPr txBox="1"/>
          <p:nvPr/>
        </p:nvSpPr>
        <p:spPr>
          <a:xfrm>
            <a:off x="2771298" y="1676401"/>
            <a:ext cx="1557338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tamaran" panose="020B0604020202020204"/>
              </a:rPr>
              <a:t>check.c</a:t>
            </a:r>
            <a:endParaRPr lang="en-US" sz="2800" b="1" dirty="0">
              <a:solidFill>
                <a:schemeClr val="bg1"/>
              </a:solidFill>
              <a:latin typeface="Catamaran" panose="020B0604020202020204"/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C04D1C6-6BEE-52B4-47C3-EA13F5158668}"/>
              </a:ext>
            </a:extLst>
          </p:cNvPr>
          <p:cNvSpPr/>
          <p:nvPr/>
        </p:nvSpPr>
        <p:spPr>
          <a:xfrm rot="18807693">
            <a:off x="4568652" y="2521333"/>
            <a:ext cx="1585892" cy="32861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80DEB-BEFC-8073-9330-A597FC7FFCE2}"/>
              </a:ext>
            </a:extLst>
          </p:cNvPr>
          <p:cNvSpPr txBox="1"/>
          <p:nvPr/>
        </p:nvSpPr>
        <p:spPr>
          <a:xfrm>
            <a:off x="6319838" y="1156016"/>
            <a:ext cx="3724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tamaran" panose="020B0604020202020204"/>
              </a:rPr>
              <a:t>We are </a:t>
            </a:r>
            <a:r>
              <a:rPr lang="en-US" sz="2000" b="1" dirty="0">
                <a:latin typeface="Catamaran" panose="020B0604020202020204"/>
              </a:rPr>
              <a:t>running ./check </a:t>
            </a:r>
            <a:r>
              <a:rPr lang="en-US" sz="2000" dirty="0">
                <a:latin typeface="Catamaran" panose="020B0604020202020204"/>
              </a:rPr>
              <a:t>but the program </a:t>
            </a:r>
            <a:r>
              <a:rPr lang="en-US" sz="2000" b="1" dirty="0">
                <a:latin typeface="Catamaran" panose="020B0604020202020204"/>
              </a:rPr>
              <a:t>tries to access that file while it is being run</a:t>
            </a:r>
            <a:r>
              <a:rPr lang="en-US" sz="2000" dirty="0">
                <a:latin typeface="Catamaran" panose="020B0604020202020204"/>
              </a:rPr>
              <a:t>. This won’t be allowed (otherwise people could modify your programs as you were running them), so this won’t work!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4C2AA-76BA-EE2A-5F16-A47A06E8B08B}"/>
              </a:ext>
            </a:extLst>
          </p:cNvPr>
          <p:cNvSpPr txBox="1"/>
          <p:nvPr/>
        </p:nvSpPr>
        <p:spPr>
          <a:xfrm>
            <a:off x="6376989" y="3721805"/>
            <a:ext cx="3724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tamaran" panose="020B0604020202020204"/>
              </a:rPr>
              <a:t>We must </a:t>
            </a:r>
            <a:r>
              <a:rPr lang="en-US" sz="2400" b="1" dirty="0">
                <a:latin typeface="Catamaran" panose="020B0604020202020204"/>
              </a:rPr>
              <a:t>always check we correctly open a file </a:t>
            </a:r>
            <a:r>
              <a:rPr lang="en-US" sz="2400" dirty="0">
                <a:latin typeface="Catamaran" panose="020B0604020202020204"/>
              </a:rPr>
              <a:t>before using it!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C6FF7698-CBE3-42FB-0304-C7C64E06CF70}"/>
              </a:ext>
            </a:extLst>
          </p:cNvPr>
          <p:cNvSpPr/>
          <p:nvPr/>
        </p:nvSpPr>
        <p:spPr>
          <a:xfrm rot="21412519">
            <a:off x="4336283" y="5420990"/>
            <a:ext cx="1760425" cy="32861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588C-2535-B8AD-7BCA-60211EEDFD7A}"/>
              </a:ext>
            </a:extLst>
          </p:cNvPr>
          <p:cNvSpPr txBox="1"/>
          <p:nvPr/>
        </p:nvSpPr>
        <p:spPr>
          <a:xfrm>
            <a:off x="6319838" y="5189919"/>
            <a:ext cx="3724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tamaran" panose="020B0604020202020204"/>
              </a:rPr>
              <a:t>We should also close files once we are done with them!</a:t>
            </a:r>
          </a:p>
        </p:txBody>
      </p:sp>
    </p:spTree>
    <p:extLst>
      <p:ext uri="{BB962C8B-B14F-4D97-AF65-F5344CB8AC3E}">
        <p14:creationId xmlns:p14="http://schemas.microsoft.com/office/powerpoint/2010/main" val="1911544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3" grpId="0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BEC6F-E9E7-6119-C684-A0FF8CEC85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0534" y="1308067"/>
            <a:ext cx="5300503" cy="4121183"/>
          </a:xfrm>
        </p:spPr>
        <p:txBody>
          <a:bodyPr/>
          <a:lstStyle/>
          <a:p>
            <a:r>
              <a:rPr lang="en-US" sz="5400" dirty="0"/>
              <a:t>PSET 4: </a:t>
            </a:r>
            <a:r>
              <a:rPr lang="en-US" sz="5400" b="1" dirty="0"/>
              <a:t>Volume</a:t>
            </a:r>
          </a:p>
          <a:p>
            <a:endParaRPr lang="en-US" sz="5400" b="1" dirty="0"/>
          </a:p>
          <a:p>
            <a:r>
              <a:rPr lang="en-US" sz="5400" dirty="0"/>
              <a:t>Implement volume in pairs!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1121F-694D-A8CC-DCE8-0DAF96A78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1030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D0912EF6-8357-C121-E9B1-881764E8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63" y="2300120"/>
            <a:ext cx="3424691" cy="3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9519-FF72-0510-6655-37DC0EF18D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56863" y="974725"/>
            <a:ext cx="1768475" cy="500063"/>
          </a:xfrm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82392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Dynamic memory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4FE97DAA-5F9A-90C4-DD8A-4D81C5DA7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Malloc &amp; Free</a:t>
            </a:r>
          </a:p>
        </p:txBody>
      </p:sp>
    </p:spTree>
    <p:extLst>
      <p:ext uri="{BB962C8B-B14F-4D97-AF65-F5344CB8AC3E}">
        <p14:creationId xmlns:p14="http://schemas.microsoft.com/office/powerpoint/2010/main" val="2257404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289BF4-19F6-52B3-096A-BE1D63AC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1800" y="1621003"/>
            <a:ext cx="4450200" cy="4555200"/>
          </a:xfrm>
        </p:spPr>
        <p:txBody>
          <a:bodyPr anchor="ctr"/>
          <a:lstStyle/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</a:rPr>
              <a:t>Does this code work? What might be an issue with it?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165222-16C9-C6F0-5538-3DD32E5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need malloc?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D8133-DF5D-6F31-B472-DC56E69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F14344C-8463-89EF-0F92-4849767E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57" y="1553645"/>
            <a:ext cx="5637256" cy="4526525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042FC4F-ECBB-F0D4-0F98-ABB62D99155B}"/>
              </a:ext>
            </a:extLst>
          </p:cNvPr>
          <p:cNvSpPr/>
          <p:nvPr/>
        </p:nvSpPr>
        <p:spPr>
          <a:xfrm rot="977668">
            <a:off x="5064956" y="5501509"/>
            <a:ext cx="1481138" cy="529357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165222-16C9-C6F0-5538-3DD32E5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malloc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D8133-DF5D-6F31-B472-DC56E69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A61CE9C-0E44-AEE5-4ACD-D8D53083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719200"/>
            <a:ext cx="8293847" cy="54196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FD7F81-5B91-0BEA-D19A-2E396C17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63047" y="1621003"/>
            <a:ext cx="2066941" cy="4555200"/>
          </a:xfrm>
        </p:spPr>
        <p:txBody>
          <a:bodyPr/>
          <a:lstStyle/>
          <a:p>
            <a:r>
              <a:rPr lang="en-US" sz="2400" b="1" dirty="0"/>
              <a:t>malloc</a:t>
            </a:r>
          </a:p>
          <a:p>
            <a:endParaRPr lang="en-US" sz="2400" dirty="0"/>
          </a:p>
          <a:p>
            <a:r>
              <a:rPr lang="en-US" sz="2400" b="1" dirty="0"/>
              <a:t>memory allocate</a:t>
            </a:r>
          </a:p>
          <a:p>
            <a:endParaRPr lang="en-US" sz="2400" b="1" dirty="0"/>
          </a:p>
          <a:p>
            <a:r>
              <a:rPr lang="en-US" sz="2400" dirty="0"/>
              <a:t>Dynamically assigns memory for us!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DA2C19D-DB87-98CE-C7FD-8067FFD4C1C1}"/>
                  </a:ext>
                </a:extLst>
              </p14:cNvPr>
              <p14:cNvContentPartPr/>
              <p14:nvPr/>
            </p14:nvContentPartPr>
            <p14:xfrm>
              <a:off x="4854607" y="5524387"/>
              <a:ext cx="155880" cy="223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DA2C19D-DB87-98CE-C7FD-8067FFD4C1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8607" y="5488387"/>
                <a:ext cx="227520" cy="29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F745CFF-EC92-C91E-A25A-32E3AD46493F}"/>
              </a:ext>
            </a:extLst>
          </p:cNvPr>
          <p:cNvGrpSpPr/>
          <p:nvPr/>
        </p:nvGrpSpPr>
        <p:grpSpPr>
          <a:xfrm>
            <a:off x="5448247" y="5581267"/>
            <a:ext cx="845280" cy="275760"/>
            <a:chOff x="5448247" y="5581267"/>
            <a:chExt cx="845280" cy="275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8F9FBD-6D3F-5E8D-BC5B-1EACC27C693A}"/>
                    </a:ext>
                  </a:extLst>
                </p14:cNvPr>
                <p14:cNvContentPartPr/>
                <p14:nvPr/>
              </p14:nvContentPartPr>
              <p14:xfrm>
                <a:off x="5448247" y="5581267"/>
                <a:ext cx="308520" cy="275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8F9FBD-6D3F-5E8D-BC5B-1EACC27C69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12607" y="5545627"/>
                  <a:ext cx="380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83FD07-9163-74F5-7D7C-152C43358B09}"/>
                    </a:ext>
                  </a:extLst>
                </p14:cNvPr>
                <p14:cNvContentPartPr/>
                <p14:nvPr/>
              </p14:nvContentPartPr>
              <p14:xfrm>
                <a:off x="6009847" y="5629147"/>
                <a:ext cx="283680" cy="112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83FD07-9163-74F5-7D7C-152C43358B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74207" y="5593507"/>
                  <a:ext cx="35532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57255C0-8370-8C4E-8A2A-D2AFA254331A}"/>
                  </a:ext>
                </a:extLst>
              </p14:cNvPr>
              <p14:cNvContentPartPr/>
              <p14:nvPr/>
            </p14:nvContentPartPr>
            <p14:xfrm>
              <a:off x="6800407" y="5667307"/>
              <a:ext cx="108360" cy="180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57255C0-8370-8C4E-8A2A-D2AFA25433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4767" y="5631307"/>
                <a:ext cx="180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B3D9349-EFC3-24C5-ADD3-C6AAC40EB66A}"/>
                  </a:ext>
                </a:extLst>
              </p14:cNvPr>
              <p14:cNvContentPartPr/>
              <p14:nvPr/>
            </p14:nvContentPartPr>
            <p14:xfrm>
              <a:off x="7343647" y="5700427"/>
              <a:ext cx="195480" cy="150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B3D9349-EFC3-24C5-ADD3-C6AAC40EB6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08007" y="5664787"/>
                <a:ext cx="267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509E976-CE6E-5F4C-09AA-C3B6A30CF081}"/>
                  </a:ext>
                </a:extLst>
              </p14:cNvPr>
              <p14:cNvContentPartPr/>
              <p14:nvPr/>
            </p14:nvContentPartPr>
            <p14:xfrm>
              <a:off x="7929367" y="5657587"/>
              <a:ext cx="322920" cy="156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509E976-CE6E-5F4C-09AA-C3B6A30CF0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93367" y="5621587"/>
                <a:ext cx="3945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C6DEA5E-D954-8DC5-DB37-2828E78195E1}"/>
                  </a:ext>
                </a:extLst>
              </p14:cNvPr>
              <p14:cNvContentPartPr/>
              <p14:nvPr/>
            </p14:nvContentPartPr>
            <p14:xfrm>
              <a:off x="8586727" y="5643547"/>
              <a:ext cx="131040" cy="86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C6DEA5E-D954-8DC5-DB37-2828E78195E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50727" y="5607547"/>
                <a:ext cx="2026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41B1A57-BA4F-979A-939D-0D150422664A}"/>
                  </a:ext>
                </a:extLst>
              </p14:cNvPr>
              <p14:cNvContentPartPr/>
              <p14:nvPr/>
            </p14:nvContentPartPr>
            <p14:xfrm>
              <a:off x="8758087" y="4875307"/>
              <a:ext cx="36360" cy="277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41B1A57-BA4F-979A-939D-0D150422664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22087" y="4839307"/>
                <a:ext cx="1080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0075AB-8F42-7851-E32C-DD5B07B72EE6}"/>
                  </a:ext>
                </a:extLst>
              </p14:cNvPr>
              <p14:cNvContentPartPr/>
              <p14:nvPr/>
            </p14:nvContentPartPr>
            <p14:xfrm>
              <a:off x="8161567" y="4363747"/>
              <a:ext cx="97200" cy="318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0075AB-8F42-7851-E32C-DD5B07B72E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5567" y="4327747"/>
                <a:ext cx="1688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5B9E342-94A4-F261-A181-40A64CCF8831}"/>
                  </a:ext>
                </a:extLst>
              </p14:cNvPr>
              <p14:cNvContentPartPr/>
              <p14:nvPr/>
            </p14:nvContentPartPr>
            <p14:xfrm>
              <a:off x="7326367" y="4489747"/>
              <a:ext cx="346320" cy="382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5B9E342-94A4-F261-A181-40A64CCF88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90367" y="4454107"/>
                <a:ext cx="4179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5EFBBC-BB27-F759-723A-23A371911BFF}"/>
                  </a:ext>
                </a:extLst>
              </p14:cNvPr>
              <p14:cNvContentPartPr/>
              <p14:nvPr/>
            </p14:nvContentPartPr>
            <p14:xfrm>
              <a:off x="6414487" y="4578307"/>
              <a:ext cx="138960" cy="131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F5EFBBC-BB27-F759-723A-23A371911BF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78847" y="4542307"/>
                <a:ext cx="2106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F87F7EB-514C-8A64-DA25-B2E8D148E893}"/>
                  </a:ext>
                </a:extLst>
              </p14:cNvPr>
              <p14:cNvContentPartPr/>
              <p14:nvPr/>
            </p14:nvContentPartPr>
            <p14:xfrm>
              <a:off x="5325487" y="4696387"/>
              <a:ext cx="418320" cy="123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F87F7EB-514C-8A64-DA25-B2E8D148E89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89847" y="4660747"/>
                <a:ext cx="4899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B58544C-F8D4-B93F-7F36-2DFA87AF3108}"/>
                  </a:ext>
                </a:extLst>
              </p14:cNvPr>
              <p14:cNvContentPartPr/>
              <p14:nvPr/>
            </p14:nvContentPartPr>
            <p14:xfrm>
              <a:off x="4563727" y="4814827"/>
              <a:ext cx="241560" cy="24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B58544C-F8D4-B93F-7F36-2DFA87AF310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28087" y="4778827"/>
                <a:ext cx="3132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56C871F-ABD5-3C1D-F0CF-28F8EFA41D1C}"/>
                  </a:ext>
                </a:extLst>
              </p14:cNvPr>
              <p14:cNvContentPartPr/>
              <p14:nvPr/>
            </p14:nvContentPartPr>
            <p14:xfrm>
              <a:off x="4275367" y="5453107"/>
              <a:ext cx="239760" cy="121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56C871F-ABD5-3C1D-F0CF-28F8EFA41D1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39367" y="5417107"/>
                <a:ext cx="3114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7CCF03-E673-7DDC-AD7E-BB4843E8EF76}"/>
                  </a:ext>
                </a:extLst>
              </p14:cNvPr>
              <p14:cNvContentPartPr/>
              <p14:nvPr/>
            </p14:nvContentPartPr>
            <p14:xfrm>
              <a:off x="7205047" y="2604427"/>
              <a:ext cx="72360" cy="110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7CCF03-E673-7DDC-AD7E-BB4843E8EF7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69407" y="2568787"/>
                <a:ext cx="1440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079E834-671B-7ACC-A08B-FD431FB83826}"/>
                  </a:ext>
                </a:extLst>
              </p14:cNvPr>
              <p14:cNvContentPartPr/>
              <p14:nvPr/>
            </p14:nvContentPartPr>
            <p14:xfrm>
              <a:off x="7810207" y="2456467"/>
              <a:ext cx="153000" cy="120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079E834-671B-7ACC-A08B-FD431FB8382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774207" y="2420467"/>
                <a:ext cx="2246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53FA929-A2AA-2E42-66E4-0E3B1A5BF579}"/>
                  </a:ext>
                </a:extLst>
              </p14:cNvPr>
              <p14:cNvContentPartPr/>
              <p14:nvPr/>
            </p14:nvContentPartPr>
            <p14:xfrm>
              <a:off x="7353007" y="2898187"/>
              <a:ext cx="824760" cy="364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53FA929-A2AA-2E42-66E4-0E3B1A5BF57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17007" y="2862187"/>
                <a:ext cx="896400" cy="4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7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165222-16C9-C6F0-5538-3DD32E5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malloc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D8133-DF5D-6F31-B472-DC56E69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0D171-70B8-4B4D-9500-D2A8E908A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6388" y="4400552"/>
            <a:ext cx="4391025" cy="894841"/>
          </a:xfrm>
        </p:spPr>
        <p:txBody>
          <a:bodyPr/>
          <a:lstStyle/>
          <a:p>
            <a:pPr algn="ctr"/>
            <a:r>
              <a:rPr lang="en-US" sz="2400" dirty="0"/>
              <a:t>Request some number of bytes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BB889-DB90-EA2C-EFB6-534BFA10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68" y="1967421"/>
            <a:ext cx="5821863" cy="894841"/>
          </a:xfrm>
          <a:prstGeom prst="rect">
            <a:avLst/>
          </a:prstGeom>
          <a:ln w="76200">
            <a:solidFill>
              <a:srgbClr val="96A2AB"/>
            </a:solidFill>
          </a:ln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C85E2B82-5023-32D7-322D-1BA87FD85E64}"/>
              </a:ext>
            </a:extLst>
          </p:cNvPr>
          <p:cNvSpPr/>
          <p:nvPr/>
        </p:nvSpPr>
        <p:spPr>
          <a:xfrm>
            <a:off x="7291388" y="3100388"/>
            <a:ext cx="581025" cy="119538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DEC6138-067B-0DB1-BCE3-A3FE9FED35CD}"/>
              </a:ext>
            </a:extLst>
          </p:cNvPr>
          <p:cNvSpPr txBox="1">
            <a:spLocks/>
          </p:cNvSpPr>
          <p:nvPr/>
        </p:nvSpPr>
        <p:spPr>
          <a:xfrm>
            <a:off x="1357315" y="4229102"/>
            <a:ext cx="3743324" cy="137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400" dirty="0"/>
              <a:t>Gives an address where you can store that number of bytes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AFEA58DD-A106-319C-5BA4-BCECDED6831B}"/>
              </a:ext>
            </a:extLst>
          </p:cNvPr>
          <p:cNvSpPr/>
          <p:nvPr/>
        </p:nvSpPr>
        <p:spPr>
          <a:xfrm rot="666869">
            <a:off x="3629257" y="2907053"/>
            <a:ext cx="581025" cy="119538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6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1" grpId="0" build="p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165222-16C9-C6F0-5538-3DD32E5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Treading carefully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D8133-DF5D-6F31-B472-DC56E69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9C04-78FD-F246-7105-DE7ED97B3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600" y="4929187"/>
            <a:ext cx="10290400" cy="1247015"/>
          </a:xfrm>
        </p:spPr>
        <p:txBody>
          <a:bodyPr/>
          <a:lstStyle/>
          <a:p>
            <a:pPr algn="ctr"/>
            <a:r>
              <a:rPr lang="en-US" sz="2400" dirty="0"/>
              <a:t>Remember: </a:t>
            </a:r>
            <a:r>
              <a:rPr lang="en-US" sz="2400" b="1" dirty="0"/>
              <a:t>malloc can fail</a:t>
            </a:r>
            <a:r>
              <a:rPr lang="en-US" sz="2400" dirty="0"/>
              <a:t>. If it fails, it will return a </a:t>
            </a:r>
            <a:r>
              <a:rPr lang="en-US" sz="2400" b="1" dirty="0"/>
              <a:t>null pointer </a:t>
            </a:r>
            <a:r>
              <a:rPr lang="en-US" sz="2400" dirty="0"/>
              <a:t>(i.e. </a:t>
            </a:r>
            <a:r>
              <a:rPr lang="en-US" sz="2400" b="1" dirty="0"/>
              <a:t>0</a:t>
            </a:r>
            <a:r>
              <a:rPr lang="en-US" sz="2400" dirty="0"/>
              <a:t>). You should always check for this before attempting to use memory returned by malloc.</a:t>
            </a:r>
            <a:endParaRPr lang="en-US" sz="2400" b="1" dirty="0"/>
          </a:p>
        </p:txBody>
      </p:sp>
      <p:pic>
        <p:nvPicPr>
          <p:cNvPr id="10" name="Picture 9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27701332-1FBE-38D3-2E23-865B4C6A4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1621003"/>
            <a:ext cx="79819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6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D8133-DF5D-6F31-B472-DC56E69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89F53-CB65-B45C-2E28-20807328A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5838" y="1621003"/>
            <a:ext cx="2626162" cy="4555200"/>
          </a:xfrm>
        </p:spPr>
        <p:txBody>
          <a:bodyPr/>
          <a:lstStyle/>
          <a:p>
            <a:r>
              <a:rPr lang="en-US" sz="2400" dirty="0"/>
              <a:t>We can treat the memory returned as an </a:t>
            </a:r>
            <a:r>
              <a:rPr lang="en-US" sz="2400" b="1" dirty="0"/>
              <a:t>array</a:t>
            </a:r>
            <a:r>
              <a:rPr lang="en-US" sz="2400" dirty="0"/>
              <a:t> (malloc returns </a:t>
            </a:r>
            <a:r>
              <a:rPr lang="en-US" sz="2400" b="1" dirty="0"/>
              <a:t>contiguous</a:t>
            </a:r>
            <a:r>
              <a:rPr lang="en-US" sz="2400" dirty="0"/>
              <a:t> memory)</a:t>
            </a:r>
          </a:p>
          <a:p>
            <a:endParaRPr lang="en-US" sz="2400" b="1" dirty="0"/>
          </a:p>
          <a:p>
            <a:r>
              <a:rPr lang="en-US" sz="2400" dirty="0"/>
              <a:t>Or as a pointer and use </a:t>
            </a:r>
            <a:r>
              <a:rPr lang="en-US" sz="2400" b="1" dirty="0"/>
              <a:t>pointer arithmetic</a:t>
            </a:r>
            <a:r>
              <a:rPr lang="en-US" sz="2400" dirty="0"/>
              <a:t>.</a:t>
            </a:r>
          </a:p>
        </p:txBody>
      </p:sp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E92498B-AA24-8020-8387-1D7C9D11F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6" y="753172"/>
            <a:ext cx="7594122" cy="53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6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165222-16C9-C6F0-5538-3DD32E5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after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D8133-DF5D-6F31-B472-DC56E69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9C04-78FD-F246-7105-DE7ED97B3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9649" y="1482800"/>
            <a:ext cx="2292787" cy="4351263"/>
          </a:xfrm>
        </p:spPr>
        <p:txBody>
          <a:bodyPr/>
          <a:lstStyle/>
          <a:p>
            <a:pPr algn="ctr"/>
            <a:r>
              <a:rPr lang="en-US" sz="2800" b="1" dirty="0"/>
              <a:t>Notice</a:t>
            </a:r>
            <a:r>
              <a:rPr lang="en-US" sz="2800" dirty="0"/>
              <a:t>: I called </a:t>
            </a:r>
            <a:r>
              <a:rPr lang="en-US" sz="2800" i="1" dirty="0"/>
              <a:t>free(store)</a:t>
            </a:r>
            <a:endParaRPr lang="en-US" sz="2800" dirty="0"/>
          </a:p>
          <a:p>
            <a:pPr algn="ctr"/>
            <a:endParaRPr lang="en-US" sz="2800" b="1" dirty="0"/>
          </a:p>
          <a:p>
            <a:pPr algn="ctr"/>
            <a:r>
              <a:rPr lang="en-US" sz="2800" dirty="0"/>
              <a:t>Do we need to do this? What does it do?</a:t>
            </a:r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2D165C0-4046-47BB-0D76-A39254DF1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6" y="753172"/>
            <a:ext cx="7594122" cy="53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01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0957D-D708-E0D6-1AC5-3F2C47FD8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00A4C-F910-497A-039E-21CFEFD33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64DC22-1A65-B9A2-83BF-666F74499C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29721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165222-16C9-C6F0-5538-3DD32E5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after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D8133-DF5D-6F31-B472-DC56E69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9C04-78FD-F246-7105-DE7ED97B3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456" y="1940000"/>
            <a:ext cx="6419851" cy="979413"/>
          </a:xfrm>
        </p:spPr>
        <p:txBody>
          <a:bodyPr/>
          <a:lstStyle/>
          <a:p>
            <a:pPr algn="ctr"/>
            <a:r>
              <a:rPr lang="en-US" sz="4400" dirty="0"/>
              <a:t>Let’s run: </a:t>
            </a:r>
            <a:r>
              <a:rPr lang="en-US" sz="4400" i="1" dirty="0" err="1"/>
              <a:t>valgrind</a:t>
            </a:r>
            <a:r>
              <a:rPr lang="en-US" sz="4400" dirty="0"/>
              <a:t> ./star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723D5-E484-A8B6-CF2F-504349E3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64" y="3067468"/>
            <a:ext cx="6809636" cy="2766595"/>
          </a:xfrm>
          <a:prstGeom prst="rect">
            <a:avLst/>
          </a:prstGeom>
          <a:ln w="76200">
            <a:solidFill>
              <a:srgbClr val="96A2AB"/>
            </a:solidFill>
          </a:ln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86787DE0-B40A-396F-05EC-2CD9CE7F6248}"/>
              </a:ext>
            </a:extLst>
          </p:cNvPr>
          <p:cNvSpPr/>
          <p:nvPr/>
        </p:nvSpPr>
        <p:spPr>
          <a:xfrm>
            <a:off x="6096000" y="4450765"/>
            <a:ext cx="1859375" cy="4333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7C6B30D-BF39-D8BB-A104-3D0934A044FA}"/>
              </a:ext>
            </a:extLst>
          </p:cNvPr>
          <p:cNvSpPr txBox="1">
            <a:spLocks/>
          </p:cNvSpPr>
          <p:nvPr/>
        </p:nvSpPr>
        <p:spPr>
          <a:xfrm>
            <a:off x="8262548" y="3429000"/>
            <a:ext cx="3078945" cy="18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b="1" dirty="0"/>
              <a:t>Uh oh! We are losing memory!!</a:t>
            </a:r>
          </a:p>
        </p:txBody>
      </p:sp>
    </p:spTree>
    <p:extLst>
      <p:ext uri="{BB962C8B-B14F-4D97-AF65-F5344CB8AC3E}">
        <p14:creationId xmlns:p14="http://schemas.microsoft.com/office/powerpoint/2010/main" val="2678117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165222-16C9-C6F0-5538-3DD32E5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after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D8133-DF5D-6F31-B472-DC56E69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9C04-78FD-F246-7105-DE7ED97B3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9649" y="1482800"/>
            <a:ext cx="2292787" cy="4351263"/>
          </a:xfrm>
        </p:spPr>
        <p:txBody>
          <a:bodyPr anchor="ctr"/>
          <a:lstStyle/>
          <a:p>
            <a:pPr algn="ctr"/>
            <a:r>
              <a:rPr lang="en-US" sz="2800" b="1" dirty="0"/>
              <a:t>Let’s put back that free statement…</a:t>
            </a:r>
            <a:endParaRPr lang="en-US" sz="2800" dirty="0"/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2D165C0-4046-47BB-0D76-A39254DF1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6" y="753172"/>
            <a:ext cx="7594122" cy="53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0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165222-16C9-C6F0-5538-3DD32E5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after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D8133-DF5D-6F31-B472-DC56E69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9C04-78FD-F246-7105-DE7ED97B3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2783" y="1887612"/>
            <a:ext cx="6419851" cy="979413"/>
          </a:xfrm>
        </p:spPr>
        <p:txBody>
          <a:bodyPr/>
          <a:lstStyle/>
          <a:p>
            <a:pPr algn="ctr"/>
            <a:r>
              <a:rPr lang="en-US" sz="4400" dirty="0"/>
              <a:t>Let’s run: </a:t>
            </a:r>
            <a:r>
              <a:rPr lang="en-US" sz="4400" i="1" dirty="0" err="1"/>
              <a:t>valgrind</a:t>
            </a:r>
            <a:r>
              <a:rPr lang="en-US" sz="4400" dirty="0"/>
              <a:t> ./star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7C6B30D-BF39-D8BB-A104-3D0934A044FA}"/>
              </a:ext>
            </a:extLst>
          </p:cNvPr>
          <p:cNvSpPr txBox="1">
            <a:spLocks/>
          </p:cNvSpPr>
          <p:nvPr/>
        </p:nvSpPr>
        <p:spPr>
          <a:xfrm>
            <a:off x="3265786" y="4847759"/>
            <a:ext cx="5660425" cy="105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4400" b="1" dirty="0"/>
              <a:t>That’s much better!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BCB5A-0E77-81C7-92ED-C0DE404A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36" y="2867025"/>
            <a:ext cx="8429727" cy="1852145"/>
          </a:xfrm>
          <a:prstGeom prst="rect">
            <a:avLst/>
          </a:prstGeom>
          <a:ln w="76200">
            <a:solidFill>
              <a:srgbClr val="96A2AB"/>
            </a:solidFill>
          </a:ln>
        </p:spPr>
      </p:pic>
    </p:spTree>
    <p:extLst>
      <p:ext uri="{BB962C8B-B14F-4D97-AF65-F5344CB8AC3E}">
        <p14:creationId xmlns:p14="http://schemas.microsoft.com/office/powerpoint/2010/main" val="2096272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BEC6F-E9E7-6119-C684-A0FF8CEC85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0534" y="1308068"/>
            <a:ext cx="5300503" cy="4335496"/>
          </a:xfrm>
        </p:spPr>
        <p:txBody>
          <a:bodyPr/>
          <a:lstStyle/>
          <a:p>
            <a:r>
              <a:rPr lang="en-US" sz="5400" dirty="0"/>
              <a:t>Implement </a:t>
            </a:r>
            <a:r>
              <a:rPr lang="en-US" sz="5400" b="1" dirty="0"/>
              <a:t>concatenate</a:t>
            </a:r>
          </a:p>
          <a:p>
            <a:endParaRPr lang="en-US" sz="1800" dirty="0"/>
          </a:p>
          <a:p>
            <a:r>
              <a:rPr lang="en-US" sz="2800" dirty="0"/>
              <a:t>Concatenate two strings together and print the resulting string! See Slack for details!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1121F-694D-A8CC-DCE8-0DAF96A78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1030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D0912EF6-8357-C121-E9B1-881764E8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63" y="2300120"/>
            <a:ext cx="3424691" cy="3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317228D-0E0F-DCC3-DDA9-5DC94D9FC5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56863" y="974725"/>
            <a:ext cx="1768475" cy="500063"/>
          </a:xfrm>
          <a:solidFill>
            <a:srgbClr val="C0000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188830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PSET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8AFD4C03-1394-1B12-29E1-25379067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Week ahead</a:t>
            </a:r>
          </a:p>
        </p:txBody>
      </p:sp>
    </p:spTree>
    <p:extLst>
      <p:ext uri="{BB962C8B-B14F-4D97-AF65-F5344CB8AC3E}">
        <p14:creationId xmlns:p14="http://schemas.microsoft.com/office/powerpoint/2010/main" val="367898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5DA846-D33B-9619-3E25-13C084DEB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There’s a lot of other file-related functions we haven’t used today. For example, the following may be useful:</a:t>
            </a:r>
          </a:p>
          <a:p>
            <a:endParaRPr lang="en-US" sz="1800" dirty="0"/>
          </a:p>
          <a:p>
            <a:pPr algn="ctr"/>
            <a:r>
              <a:rPr lang="en-US" sz="4000" b="1" dirty="0" err="1"/>
              <a:t>sprintf</a:t>
            </a:r>
            <a:endParaRPr lang="en-US" sz="4000" b="1" dirty="0"/>
          </a:p>
          <a:p>
            <a:pPr algn="ctr"/>
            <a:r>
              <a:rPr lang="en-US" sz="4000" b="1" dirty="0" err="1"/>
              <a:t>fgetc</a:t>
            </a:r>
            <a:endParaRPr lang="en-US" sz="4000" b="1" dirty="0"/>
          </a:p>
          <a:p>
            <a:pPr algn="ctr"/>
            <a:r>
              <a:rPr lang="en-US" sz="4000" b="1" dirty="0" err="1"/>
              <a:t>fputc</a:t>
            </a:r>
            <a:endParaRPr lang="en-US" sz="4000" b="1" dirty="0"/>
          </a:p>
          <a:p>
            <a:endParaRPr lang="en-US" sz="2000" dirty="0"/>
          </a:p>
          <a:p>
            <a:r>
              <a:rPr lang="en-US" sz="4000" dirty="0"/>
              <a:t>Look up &lt;</a:t>
            </a:r>
            <a:r>
              <a:rPr lang="en-US" sz="4000" dirty="0" err="1"/>
              <a:t>stdio.h</a:t>
            </a:r>
            <a:r>
              <a:rPr lang="en-US" sz="4000" dirty="0"/>
              <a:t>&gt; or the functions themselves for details!</a:t>
            </a:r>
          </a:p>
          <a:p>
            <a:endParaRPr lang="en-US" sz="4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D5F81A-0E77-34E8-1761-17CFE853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 notes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8B6B04-FA3D-5D9C-8997-507463DAAD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tx2">
              <a:lumMod val="1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PSET</a:t>
            </a:r>
          </a:p>
        </p:txBody>
      </p:sp>
    </p:spTree>
    <p:extLst>
      <p:ext uri="{BB962C8B-B14F-4D97-AF65-F5344CB8AC3E}">
        <p14:creationId xmlns:p14="http://schemas.microsoft.com/office/powerpoint/2010/main" val="4261672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5DA846-D33B-9619-3E25-13C084DEB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45" indent="-285750">
              <a:buFont typeface="Arial" panose="020B0604020202020204" pitchFamily="34" charset="0"/>
              <a:buChar char="•"/>
            </a:pPr>
            <a:r>
              <a:rPr lang="en-US" sz="3200" dirty="0"/>
              <a:t>In filter, I would think about:</a:t>
            </a:r>
          </a:p>
          <a:p>
            <a:pPr marL="1504920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When moving structs, move the whole struct in one go</a:t>
            </a:r>
          </a:p>
          <a:p>
            <a:pPr marL="1504920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When might it be dangerous to alter the original image (e.g. might calculating a pixel affect the following pixels? How could you solve this?)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D5F81A-0E77-34E8-1761-17CFE853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 info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8B6B04-FA3D-5D9C-8997-507463DAAD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tx2">
              <a:lumMod val="1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PSET</a:t>
            </a:r>
          </a:p>
        </p:txBody>
      </p:sp>
    </p:spTree>
    <p:extLst>
      <p:ext uri="{BB962C8B-B14F-4D97-AF65-F5344CB8AC3E}">
        <p14:creationId xmlns:p14="http://schemas.microsoft.com/office/powerpoint/2010/main" val="4121154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5DA846-D33B-9619-3E25-13C084DEB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45" indent="-285750">
              <a:buFont typeface="Arial" panose="020B0604020202020204" pitchFamily="34" charset="0"/>
              <a:buChar char="•"/>
            </a:pPr>
            <a:r>
              <a:rPr lang="en-US" sz="3200" dirty="0"/>
              <a:t>In recover, I would think about:</a:t>
            </a:r>
          </a:p>
          <a:p>
            <a:pPr marL="150492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The walkthrough video on this one is particularly helpful.</a:t>
            </a:r>
          </a:p>
          <a:p>
            <a:pPr marL="150492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How to make sure you have read everything? How to make sure you are closing and opening files correctly?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D5F81A-0E77-34E8-1761-17CFE853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 info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8B6B04-FA3D-5D9C-8997-507463DAAD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tx2">
              <a:lumMod val="1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PSET</a:t>
            </a:r>
          </a:p>
        </p:txBody>
      </p:sp>
    </p:spTree>
    <p:extLst>
      <p:ext uri="{BB962C8B-B14F-4D97-AF65-F5344CB8AC3E}">
        <p14:creationId xmlns:p14="http://schemas.microsoft.com/office/powerpoint/2010/main" val="426536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90EAD-DE76-D600-046D-80FCD429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4BC4A6-2030-8EE4-3971-E28BBA10DE6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72228" y="2243800"/>
            <a:ext cx="3450000" cy="703600"/>
          </a:xfrm>
        </p:spPr>
        <p:txBody>
          <a:bodyPr/>
          <a:lstStyle/>
          <a:p>
            <a:r>
              <a:rPr lang="en-US" sz="4000" dirty="0"/>
              <a:t>Pointers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EDF345-173B-F114-E94B-367A18B75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228" y="2924233"/>
            <a:ext cx="2790000" cy="646400"/>
          </a:xfrm>
        </p:spPr>
        <p:txBody>
          <a:bodyPr/>
          <a:lstStyle/>
          <a:p>
            <a:r>
              <a:rPr lang="en-US" sz="2400" dirty="0"/>
              <a:t>Pointing fingers is rude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6DF738-000B-90A8-C607-A197978E8EB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735620" y="2142215"/>
            <a:ext cx="3496380" cy="703600"/>
          </a:xfrm>
        </p:spPr>
        <p:txBody>
          <a:bodyPr/>
          <a:lstStyle/>
          <a:p>
            <a:r>
              <a:rPr lang="en-US" sz="4000" dirty="0"/>
              <a:t>Dynamic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CDC5B8-D09B-A336-2F2F-A6480C8957C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735620" y="2879132"/>
            <a:ext cx="3391130" cy="646400"/>
          </a:xfrm>
        </p:spPr>
        <p:txBody>
          <a:bodyPr/>
          <a:lstStyle/>
          <a:p>
            <a:r>
              <a:rPr lang="en-US" sz="2400" dirty="0"/>
              <a:t>Using ‘the heap’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835D1-E1F9-710B-1B23-BEAE1A8741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72227" y="4295767"/>
            <a:ext cx="3965285" cy="703600"/>
          </a:xfrm>
        </p:spPr>
        <p:txBody>
          <a:bodyPr/>
          <a:lstStyle/>
          <a:p>
            <a:r>
              <a:rPr lang="en-US" sz="4000" dirty="0"/>
              <a:t>Files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E7EB55C-0750-E2DD-8910-220E45EFCDE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72228" y="5078101"/>
            <a:ext cx="2790000" cy="646400"/>
          </a:xfrm>
        </p:spPr>
        <p:txBody>
          <a:bodyPr/>
          <a:lstStyle/>
          <a:p>
            <a:r>
              <a:rPr lang="en-US" sz="2400" dirty="0"/>
              <a:t>Bigger I/O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FA6CD3-F4FD-286B-A2A3-B0C23AE107E1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735621" y="4295767"/>
            <a:ext cx="3050400" cy="703600"/>
          </a:xfrm>
        </p:spPr>
        <p:txBody>
          <a:bodyPr/>
          <a:lstStyle/>
          <a:p>
            <a:r>
              <a:rPr lang="en-US" sz="4000" dirty="0"/>
              <a:t>PSET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7E1004D-50D3-B113-D88F-C233224E282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7735624" y="4976196"/>
            <a:ext cx="2790000" cy="646400"/>
          </a:xfrm>
        </p:spPr>
        <p:txBody>
          <a:bodyPr/>
          <a:lstStyle/>
          <a:p>
            <a:r>
              <a:rPr lang="en-US" sz="2400" dirty="0"/>
              <a:t>Looking ahead!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1E5D559-C177-C914-F573-CBB708A96F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263175" y="2295134"/>
            <a:ext cx="972000" cy="703600"/>
          </a:xfrm>
        </p:spPr>
        <p:txBody>
          <a:bodyPr/>
          <a:lstStyle/>
          <a:p>
            <a:r>
              <a:rPr lang="en-US" sz="6000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B8D423-E77E-E321-F285-BB8BE8B5477A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263175" y="4295767"/>
            <a:ext cx="972000" cy="703600"/>
          </a:xfrm>
        </p:spPr>
        <p:txBody>
          <a:bodyPr/>
          <a:lstStyle/>
          <a:p>
            <a:r>
              <a:rPr lang="en-US" sz="6000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00A956-561F-C241-29E2-1413DC72AEA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6726538" y="2276400"/>
            <a:ext cx="972000" cy="703600"/>
          </a:xfrm>
        </p:spPr>
        <p:txBody>
          <a:bodyPr/>
          <a:lstStyle/>
          <a:p>
            <a:r>
              <a:rPr lang="en-US" sz="6000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0EF437A-5C72-4A49-0B66-B13519EF5D8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26538" y="4295767"/>
            <a:ext cx="972000" cy="703600"/>
          </a:xfrm>
        </p:spPr>
        <p:txBody>
          <a:bodyPr/>
          <a:lstStyle/>
          <a:p>
            <a:r>
              <a:rPr lang="en-US" sz="6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726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B49D9B1-F5E2-754A-2C4A-9B61543DD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Working with addresses &amp; pointers</a:t>
            </a:r>
          </a:p>
        </p:txBody>
      </p:sp>
    </p:spTree>
    <p:extLst>
      <p:ext uri="{BB962C8B-B14F-4D97-AF65-F5344CB8AC3E}">
        <p14:creationId xmlns:p14="http://schemas.microsoft.com/office/powerpoint/2010/main" val="231490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150A64-F6F8-7020-010F-37E6806B1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466172"/>
              </p:ext>
            </p:extLst>
          </p:nvPr>
        </p:nvGraphicFramePr>
        <p:xfrm>
          <a:off x="7058043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9C56306-B46D-DE37-E36A-F40EAB41E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63750" y="3035841"/>
            <a:ext cx="357020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 num = 4;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95045-FC6F-A642-D7C9-41FAE0A38DFC}"/>
              </a:ext>
            </a:extLst>
          </p:cNvPr>
          <p:cNvSpPr txBox="1"/>
          <p:nvPr/>
        </p:nvSpPr>
        <p:spPr>
          <a:xfrm>
            <a:off x="7058043" y="3790380"/>
            <a:ext cx="196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0x1A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758E7-4CA7-ADAA-5597-A6348293D180}"/>
              </a:ext>
            </a:extLst>
          </p:cNvPr>
          <p:cNvSpPr txBox="1"/>
          <p:nvPr/>
        </p:nvSpPr>
        <p:spPr>
          <a:xfrm>
            <a:off x="6680598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</a:t>
            </a:r>
            <a:endParaRPr lang="en-US" sz="3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4D4C6D-9A17-13D5-A243-DA6CB5406EB3}"/>
              </a:ext>
            </a:extLst>
          </p:cNvPr>
          <p:cNvSpPr/>
          <p:nvPr/>
        </p:nvSpPr>
        <p:spPr>
          <a:xfrm>
            <a:off x="5430982" y="3232727"/>
            <a:ext cx="1117600" cy="3371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1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150A64-F6F8-7020-010F-37E6806B1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1387"/>
              </p:ext>
            </p:extLst>
          </p:nvPr>
        </p:nvGraphicFramePr>
        <p:xfrm>
          <a:off x="7058043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9C56306-B46D-DE37-E36A-F40EAB41E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63750" y="2728065"/>
            <a:ext cx="357020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 num = 4;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num = 5;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95045-FC6F-A642-D7C9-41FAE0A38DFC}"/>
              </a:ext>
            </a:extLst>
          </p:cNvPr>
          <p:cNvSpPr txBox="1"/>
          <p:nvPr/>
        </p:nvSpPr>
        <p:spPr>
          <a:xfrm>
            <a:off x="7058043" y="3759116"/>
            <a:ext cx="196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0x1A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758E7-4CA7-ADAA-5597-A6348293D180}"/>
              </a:ext>
            </a:extLst>
          </p:cNvPr>
          <p:cNvSpPr txBox="1"/>
          <p:nvPr/>
        </p:nvSpPr>
        <p:spPr>
          <a:xfrm>
            <a:off x="6680598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</a:t>
            </a:r>
            <a:endParaRPr lang="en-US" sz="3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4D4C6D-9A17-13D5-A243-DA6CB5406EB3}"/>
              </a:ext>
            </a:extLst>
          </p:cNvPr>
          <p:cNvSpPr/>
          <p:nvPr/>
        </p:nvSpPr>
        <p:spPr>
          <a:xfrm>
            <a:off x="5430982" y="3232727"/>
            <a:ext cx="1117600" cy="3371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803D1-9EAA-8070-2EA1-1A5CE3099C84}"/>
              </a:ext>
            </a:extLst>
          </p:cNvPr>
          <p:cNvSpPr/>
          <p:nvPr/>
        </p:nvSpPr>
        <p:spPr>
          <a:xfrm>
            <a:off x="1699491" y="3962348"/>
            <a:ext cx="794328" cy="89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68C527A-0D00-A566-B993-591C11FFA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81096"/>
              </p:ext>
            </p:extLst>
          </p:nvPr>
        </p:nvGraphicFramePr>
        <p:xfrm>
          <a:off x="7058043" y="2921817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69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150A64-F6F8-7020-010F-37E6806B1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382393"/>
              </p:ext>
            </p:extLst>
          </p:nvPr>
        </p:nvGraphicFramePr>
        <p:xfrm>
          <a:off x="7058043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9C56306-B46D-DE37-E36A-F40EAB41E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63750" y="2420289"/>
            <a:ext cx="498085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 num = 4;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num = 5;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int* </a:t>
            </a:r>
            <a:r>
              <a:rPr lang="en-US" alt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ddr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&amp;num;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95045-FC6F-A642-D7C9-41FAE0A38DFC}"/>
              </a:ext>
            </a:extLst>
          </p:cNvPr>
          <p:cNvSpPr txBox="1"/>
          <p:nvPr/>
        </p:nvSpPr>
        <p:spPr>
          <a:xfrm>
            <a:off x="7058043" y="3759116"/>
            <a:ext cx="196272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0x1A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758E7-4CA7-ADAA-5597-A6348293D180}"/>
              </a:ext>
            </a:extLst>
          </p:cNvPr>
          <p:cNvSpPr txBox="1"/>
          <p:nvPr/>
        </p:nvSpPr>
        <p:spPr>
          <a:xfrm>
            <a:off x="6680598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803D1-9EAA-8070-2EA1-1A5CE3099C84}"/>
              </a:ext>
            </a:extLst>
          </p:cNvPr>
          <p:cNvSpPr/>
          <p:nvPr/>
        </p:nvSpPr>
        <p:spPr>
          <a:xfrm>
            <a:off x="1676164" y="3621780"/>
            <a:ext cx="794328" cy="89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5E52B8-F594-125A-E43F-EE94E1B83BF5}"/>
              </a:ext>
            </a:extLst>
          </p:cNvPr>
          <p:cNvSpPr/>
          <p:nvPr/>
        </p:nvSpPr>
        <p:spPr>
          <a:xfrm>
            <a:off x="3027547" y="4222049"/>
            <a:ext cx="1119910" cy="79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16A03A-A36F-B8E3-F5DB-AEAAEFB0F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342898"/>
              </p:ext>
            </p:extLst>
          </p:nvPr>
        </p:nvGraphicFramePr>
        <p:xfrm>
          <a:off x="9127884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0x1A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3358E2-41F8-360A-374B-2555D21E3A64}"/>
              </a:ext>
            </a:extLst>
          </p:cNvPr>
          <p:cNvSpPr txBox="1"/>
          <p:nvPr/>
        </p:nvSpPr>
        <p:spPr>
          <a:xfrm>
            <a:off x="9127884" y="3759116"/>
            <a:ext cx="196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0x2</a:t>
            </a:r>
            <a:r>
              <a:rPr lang="en-US" altLang="en-US" sz="3200" dirty="0">
                <a:latin typeface="Consolas" panose="020B0609020204030204" pitchFamily="49" charset="0"/>
              </a:rPr>
              <a:t>B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7BE1D-CBE9-899F-6943-3726A451D2CF}"/>
              </a:ext>
            </a:extLst>
          </p:cNvPr>
          <p:cNvSpPr txBox="1"/>
          <p:nvPr/>
        </p:nvSpPr>
        <p:spPr>
          <a:xfrm>
            <a:off x="8750439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3200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84A39DA0-C40D-37A3-45EC-5F5BD72DDCC3}"/>
              </a:ext>
            </a:extLst>
          </p:cNvPr>
          <p:cNvSpPr/>
          <p:nvPr/>
        </p:nvSpPr>
        <p:spPr>
          <a:xfrm>
            <a:off x="5016535" y="4261730"/>
            <a:ext cx="281709" cy="65851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4D699-DB5B-9C23-D585-9F4136F0932B}"/>
              </a:ext>
            </a:extLst>
          </p:cNvPr>
          <p:cNvSpPr txBox="1"/>
          <p:nvPr/>
        </p:nvSpPr>
        <p:spPr>
          <a:xfrm>
            <a:off x="3654807" y="4968787"/>
            <a:ext cx="300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tamaran" panose="020B0604020202020204"/>
              </a:rPr>
              <a:t>get the address of</a:t>
            </a:r>
          </a:p>
        </p:txBody>
      </p:sp>
    </p:spTree>
    <p:extLst>
      <p:ext uri="{BB962C8B-B14F-4D97-AF65-F5344CB8AC3E}">
        <p14:creationId xmlns:p14="http://schemas.microsoft.com/office/powerpoint/2010/main" val="16195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EEE99-1240-FD6F-357E-FB9069D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A606A-6C81-C52E-C519-62A52BE69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150A64-F6F8-7020-010F-37E6806B1B22}"/>
              </a:ext>
            </a:extLst>
          </p:cNvPr>
          <p:cNvGraphicFramePr>
            <a:graphicFrameLocks noGrp="1"/>
          </p:cNvGraphicFramePr>
          <p:nvPr/>
        </p:nvGraphicFramePr>
        <p:xfrm>
          <a:off x="7058043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9C56306-B46D-DE37-E36A-F40EAB41E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7138" y="1804735"/>
            <a:ext cx="498085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 num = 4;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num = 5;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int* </a:t>
            </a:r>
            <a:r>
              <a:rPr lang="en-US" alt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ddr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&amp;num;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95045-FC6F-A642-D7C9-41FAE0A38DFC}"/>
              </a:ext>
            </a:extLst>
          </p:cNvPr>
          <p:cNvSpPr txBox="1"/>
          <p:nvPr/>
        </p:nvSpPr>
        <p:spPr>
          <a:xfrm>
            <a:off x="7058043" y="3759116"/>
            <a:ext cx="196272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0x1A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758E7-4CA7-ADAA-5597-A6348293D180}"/>
              </a:ext>
            </a:extLst>
          </p:cNvPr>
          <p:cNvSpPr txBox="1"/>
          <p:nvPr/>
        </p:nvSpPr>
        <p:spPr>
          <a:xfrm>
            <a:off x="6680598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803D1-9EAA-8070-2EA1-1A5CE3099C84}"/>
              </a:ext>
            </a:extLst>
          </p:cNvPr>
          <p:cNvSpPr/>
          <p:nvPr/>
        </p:nvSpPr>
        <p:spPr>
          <a:xfrm>
            <a:off x="1489552" y="3006226"/>
            <a:ext cx="794328" cy="89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5E52B8-F594-125A-E43F-EE94E1B83BF5}"/>
              </a:ext>
            </a:extLst>
          </p:cNvPr>
          <p:cNvSpPr/>
          <p:nvPr/>
        </p:nvSpPr>
        <p:spPr>
          <a:xfrm>
            <a:off x="2840935" y="3606495"/>
            <a:ext cx="1119910" cy="79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16A03A-A36F-B8E3-F5DB-AEAAEFB0FCE9}"/>
              </a:ext>
            </a:extLst>
          </p:cNvPr>
          <p:cNvGraphicFramePr>
            <a:graphicFrameLocks noGrp="1"/>
          </p:cNvGraphicFramePr>
          <p:nvPr/>
        </p:nvGraphicFramePr>
        <p:xfrm>
          <a:off x="9127884" y="2921818"/>
          <a:ext cx="1962726" cy="821909"/>
        </p:xfrm>
        <a:graphic>
          <a:graphicData uri="http://schemas.openxmlformats.org/drawingml/2006/table">
            <a:tbl>
              <a:tblPr/>
              <a:tblGrid>
                <a:gridCol w="1962726">
                  <a:extLst>
                    <a:ext uri="{9D8B030D-6E8A-4147-A177-3AD203B41FA5}">
                      <a16:colId xmlns:a16="http://schemas.microsoft.com/office/drawing/2014/main" val="3820189995"/>
                    </a:ext>
                  </a:extLst>
                </a:gridCol>
              </a:tblGrid>
              <a:tr h="8219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0x1A</a:t>
                      </a:r>
                      <a:endParaRPr lang="en-US" dirty="0">
                        <a:effectLst/>
                      </a:endParaRPr>
                    </a:p>
                  </a:txBody>
                  <a:tcPr marL="42333" marR="42333" marT="42333" marB="42333" anchor="ctr">
                    <a:lnL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0334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3358E2-41F8-360A-374B-2555D21E3A64}"/>
              </a:ext>
            </a:extLst>
          </p:cNvPr>
          <p:cNvSpPr txBox="1"/>
          <p:nvPr/>
        </p:nvSpPr>
        <p:spPr>
          <a:xfrm>
            <a:off x="9127884" y="3759116"/>
            <a:ext cx="196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0x2B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7BE1D-CBE9-899F-6943-3726A451D2CF}"/>
              </a:ext>
            </a:extLst>
          </p:cNvPr>
          <p:cNvSpPr txBox="1"/>
          <p:nvPr/>
        </p:nvSpPr>
        <p:spPr>
          <a:xfrm>
            <a:off x="8750439" y="2323047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3200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84A39DA0-C40D-37A3-45EC-5F5BD72DDCC3}"/>
              </a:ext>
            </a:extLst>
          </p:cNvPr>
          <p:cNvSpPr/>
          <p:nvPr/>
        </p:nvSpPr>
        <p:spPr>
          <a:xfrm rot="12563355">
            <a:off x="5016536" y="2512507"/>
            <a:ext cx="281709" cy="65851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4D699-DB5B-9C23-D585-9F4136F0932B}"/>
              </a:ext>
            </a:extLst>
          </p:cNvPr>
          <p:cNvSpPr txBox="1"/>
          <p:nvPr/>
        </p:nvSpPr>
        <p:spPr>
          <a:xfrm>
            <a:off x="1205520" y="4476287"/>
            <a:ext cx="4318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Catamaran" panose="020B0604020202020204"/>
              </a:rPr>
              <a:t>addr</a:t>
            </a:r>
            <a:r>
              <a:rPr lang="en-US" sz="2800" b="1" dirty="0">
                <a:latin typeface="Catamaran" panose="020B0604020202020204"/>
              </a:rPr>
              <a:t> doesn’t store an int, it stores the address of an int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6BA0C68C-2D99-CD7D-55D3-420EB0766AAC}"/>
              </a:ext>
            </a:extLst>
          </p:cNvPr>
          <p:cNvSpPr/>
          <p:nvPr/>
        </p:nvSpPr>
        <p:spPr>
          <a:xfrm>
            <a:off x="1704657" y="3835942"/>
            <a:ext cx="364118" cy="6585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5C4ED6-5AD7-B81F-9753-9DEB2C3F92B2}"/>
              </a:ext>
            </a:extLst>
          </p:cNvPr>
          <p:cNvSpPr/>
          <p:nvPr/>
        </p:nvSpPr>
        <p:spPr>
          <a:xfrm>
            <a:off x="1423666" y="3606494"/>
            <a:ext cx="1119910" cy="793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AA6C0-FB52-09B7-3DBC-2B101FC4B7DD}"/>
              </a:ext>
            </a:extLst>
          </p:cNvPr>
          <p:cNvSpPr txBox="1"/>
          <p:nvPr/>
        </p:nvSpPr>
        <p:spPr>
          <a:xfrm>
            <a:off x="4819578" y="2030777"/>
            <a:ext cx="3005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tamaran" panose="020B0604020202020204"/>
              </a:rPr>
              <a:t>get the address of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F5475-8B67-E07A-F166-6C16271C46AD}"/>
              </a:ext>
            </a:extLst>
          </p:cNvPr>
          <p:cNvSpPr txBox="1"/>
          <p:nvPr/>
        </p:nvSpPr>
        <p:spPr>
          <a:xfrm>
            <a:off x="6054013" y="4953340"/>
            <a:ext cx="431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tamaran" panose="020B0604020202020204"/>
              </a:rPr>
              <a:t>This is known as a pointer!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46A86CEE-3480-63C0-DB53-D5AB2C159E7D}"/>
              </a:ext>
            </a:extLst>
          </p:cNvPr>
          <p:cNvSpPr/>
          <p:nvPr/>
        </p:nvSpPr>
        <p:spPr>
          <a:xfrm rot="5734244">
            <a:off x="5704371" y="4864610"/>
            <a:ext cx="364118" cy="135530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8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8" grpId="0"/>
      <p:bldP spid="19" grpId="0" animBg="1"/>
    </p:bldLst>
  </p:timing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1190</TotalTime>
  <Words>886</Words>
  <Application>Microsoft Office PowerPoint</Application>
  <PresentationFormat>Widescreen</PresentationFormat>
  <Paragraphs>221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Catamaran</vt:lpstr>
      <vt:lpstr>Cormorant Garamond</vt:lpstr>
      <vt:lpstr>Proxima Nova</vt:lpstr>
      <vt:lpstr>Arial</vt:lpstr>
      <vt:lpstr>Calibri</vt:lpstr>
      <vt:lpstr>Consolas</vt:lpstr>
      <vt:lpstr>Cormorant Garamond Medium</vt:lpstr>
      <vt:lpstr>Roboto Condensed Light</vt:lpstr>
      <vt:lpstr>cs50_fall_23_v2</vt:lpstr>
      <vt:lpstr>Blue Slides</vt:lpstr>
      <vt:lpstr>PowerPoint Presentation</vt:lpstr>
      <vt:lpstr>PowerPoint Presentation</vt:lpstr>
      <vt:lpstr>PowerPoint Presentation</vt:lpstr>
      <vt:lpstr>Today’s plan</vt:lpstr>
      <vt:lpstr>Pointers</vt:lpstr>
      <vt:lpstr>Pointers</vt:lpstr>
      <vt:lpstr>Pointers</vt:lpstr>
      <vt:lpstr>Pointers</vt:lpstr>
      <vt:lpstr>Pointers</vt:lpstr>
      <vt:lpstr>Pointers</vt:lpstr>
      <vt:lpstr>Pointer recap</vt:lpstr>
      <vt:lpstr>Star balance trick</vt:lpstr>
      <vt:lpstr>PowerPoint Presentation</vt:lpstr>
      <vt:lpstr>Files</vt:lpstr>
      <vt:lpstr>Looking at files!</vt:lpstr>
      <vt:lpstr>Thinking about files</vt:lpstr>
      <vt:lpstr>Reading from files</vt:lpstr>
      <vt:lpstr>Reading from files</vt:lpstr>
      <vt:lpstr>Reading from a file example</vt:lpstr>
      <vt:lpstr>Writing from a file example</vt:lpstr>
      <vt:lpstr>Checking file opens</vt:lpstr>
      <vt:lpstr>PowerPoint Presentation</vt:lpstr>
      <vt:lpstr>Dynamic memory</vt:lpstr>
      <vt:lpstr>Do we need malloc?</vt:lpstr>
      <vt:lpstr>malloc</vt:lpstr>
      <vt:lpstr>malloc</vt:lpstr>
      <vt:lpstr>Treading carefully</vt:lpstr>
      <vt:lpstr>PowerPoint Presentation</vt:lpstr>
      <vt:lpstr>Cleaning up after yourself</vt:lpstr>
      <vt:lpstr>Cleaning up after yourself</vt:lpstr>
      <vt:lpstr>Cleaning up after yourself</vt:lpstr>
      <vt:lpstr>Cleaning up after yourself</vt:lpstr>
      <vt:lpstr>PowerPoint Presentation</vt:lpstr>
      <vt:lpstr>PSET</vt:lpstr>
      <vt:lpstr>PSET notes</vt:lpstr>
      <vt:lpstr>PSET info</vt:lpstr>
      <vt:lpstr>PSET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222</cp:revision>
  <dcterms:created xsi:type="dcterms:W3CDTF">2023-09-25T02:59:15Z</dcterms:created>
  <dcterms:modified xsi:type="dcterms:W3CDTF">2023-10-03T05:17:53Z</dcterms:modified>
</cp:coreProperties>
</file>